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7D58CBB" w14:textId="77777777" w:rsidR="00A84C3D" w:rsidRPr="00D85400" w:rsidRDefault="00A84C3D" w:rsidP="00A84C3D">
      <w:pPr>
        <w:spacing w:line="480" w:lineRule="auto"/>
        <w:jc w:val="both"/>
        <w:rPr>
          <w:rFonts w:ascii="Arial" w:hAnsi="Arial" w:cs="Arial"/>
        </w:rPr>
      </w:pPr>
      <w:r w:rsidRPr="00D85400">
        <w:rPr>
          <w:rFonts w:ascii="Arial" w:hAnsi="Arial" w:cs="Arial"/>
        </w:rPr>
        <w:t>Supplementary Table 1: Number of skin disease cases in Atwima Mponua district between January–October 2023 (pre-intervention period) and November 2023–September 2024 (intervention period)</w:t>
      </w:r>
    </w:p>
    <w:tbl>
      <w:tblPr>
        <w:tblStyle w:val="TableGrid"/>
        <w:tblW w:w="0" w:type="auto"/>
        <w:jc w:val="center"/>
        <w:tblLook w:val="04A0" w:firstRow="1" w:lastRow="0" w:firstColumn="1" w:lastColumn="0" w:noHBand="0" w:noVBand="1"/>
      </w:tblPr>
      <w:tblGrid>
        <w:gridCol w:w="2609"/>
        <w:gridCol w:w="1639"/>
        <w:gridCol w:w="1701"/>
        <w:gridCol w:w="904"/>
      </w:tblGrid>
      <w:tr w:rsidR="00A84C3D" w:rsidRPr="00D85400" w14:paraId="1B4B51FD" w14:textId="77777777" w:rsidTr="00AC51B5">
        <w:trPr>
          <w:trHeight w:val="70"/>
          <w:jc w:val="center"/>
        </w:trPr>
        <w:tc>
          <w:tcPr>
            <w:tcW w:w="2609" w:type="dxa"/>
            <w:vMerge w:val="restart"/>
            <w:vAlign w:val="center"/>
          </w:tcPr>
          <w:p w14:paraId="5684D2A0" w14:textId="77777777" w:rsidR="00A84C3D" w:rsidRPr="00D85400" w:rsidRDefault="00A84C3D" w:rsidP="00AC51B5">
            <w:pPr>
              <w:jc w:val="both"/>
              <w:rPr>
                <w:rFonts w:ascii="Arial" w:hAnsi="Arial" w:cs="Arial"/>
                <w:b/>
                <w:bCs/>
                <w:sz w:val="18"/>
                <w:szCs w:val="18"/>
              </w:rPr>
            </w:pPr>
            <w:r w:rsidRPr="00D85400">
              <w:rPr>
                <w:rFonts w:ascii="Arial" w:hAnsi="Arial" w:cs="Arial"/>
                <w:b/>
                <w:bCs/>
                <w:sz w:val="18"/>
                <w:szCs w:val="18"/>
              </w:rPr>
              <w:t>Skin disease:</w:t>
            </w:r>
          </w:p>
        </w:tc>
        <w:tc>
          <w:tcPr>
            <w:tcW w:w="3907" w:type="dxa"/>
            <w:gridSpan w:val="3"/>
          </w:tcPr>
          <w:p w14:paraId="40912528" w14:textId="77777777" w:rsidR="00A84C3D" w:rsidRPr="00D85400" w:rsidRDefault="00A84C3D" w:rsidP="00AC51B5">
            <w:pPr>
              <w:jc w:val="center"/>
              <w:rPr>
                <w:rFonts w:ascii="Arial" w:hAnsi="Arial" w:cs="Arial"/>
                <w:b/>
                <w:bCs/>
                <w:sz w:val="18"/>
                <w:szCs w:val="18"/>
              </w:rPr>
            </w:pPr>
            <w:r w:rsidRPr="00D85400">
              <w:rPr>
                <w:rFonts w:ascii="Arial" w:hAnsi="Arial" w:cs="Arial"/>
                <w:b/>
                <w:bCs/>
                <w:sz w:val="18"/>
                <w:szCs w:val="18"/>
              </w:rPr>
              <w:t>Number of skin disease cases:</w:t>
            </w:r>
          </w:p>
        </w:tc>
      </w:tr>
      <w:tr w:rsidR="00A84C3D" w:rsidRPr="00D85400" w14:paraId="0CBE1E54" w14:textId="77777777" w:rsidTr="00AC51B5">
        <w:trPr>
          <w:trHeight w:val="70"/>
          <w:jc w:val="center"/>
        </w:trPr>
        <w:tc>
          <w:tcPr>
            <w:tcW w:w="2609" w:type="dxa"/>
            <w:vMerge/>
            <w:vAlign w:val="center"/>
          </w:tcPr>
          <w:p w14:paraId="33952450" w14:textId="77777777" w:rsidR="00A84C3D" w:rsidRPr="00D85400" w:rsidRDefault="00A84C3D" w:rsidP="00AC51B5">
            <w:pPr>
              <w:jc w:val="both"/>
              <w:rPr>
                <w:rFonts w:ascii="Arial" w:hAnsi="Arial" w:cs="Arial"/>
                <w:sz w:val="18"/>
                <w:szCs w:val="18"/>
              </w:rPr>
            </w:pPr>
          </w:p>
        </w:tc>
        <w:tc>
          <w:tcPr>
            <w:tcW w:w="1639" w:type="dxa"/>
          </w:tcPr>
          <w:p w14:paraId="7B9EDCE3" w14:textId="77777777" w:rsidR="00A84C3D" w:rsidRPr="00D85400" w:rsidRDefault="00A84C3D" w:rsidP="00AC51B5">
            <w:pPr>
              <w:jc w:val="center"/>
              <w:rPr>
                <w:rFonts w:ascii="Arial" w:hAnsi="Arial" w:cs="Arial"/>
                <w:b/>
                <w:bCs/>
                <w:sz w:val="18"/>
                <w:szCs w:val="18"/>
              </w:rPr>
            </w:pPr>
            <w:r w:rsidRPr="00D85400">
              <w:rPr>
                <w:rFonts w:ascii="Arial" w:hAnsi="Arial" w:cs="Arial"/>
                <w:b/>
                <w:bCs/>
                <w:sz w:val="18"/>
                <w:szCs w:val="18"/>
              </w:rPr>
              <w:t>Pre-intervention</w:t>
            </w:r>
          </w:p>
          <w:p w14:paraId="188CE9C7" w14:textId="77777777" w:rsidR="00A84C3D" w:rsidRPr="00D85400" w:rsidRDefault="00A84C3D" w:rsidP="00AC51B5">
            <w:pPr>
              <w:jc w:val="center"/>
              <w:rPr>
                <w:rFonts w:ascii="Arial" w:hAnsi="Arial" w:cs="Arial"/>
                <w:b/>
                <w:bCs/>
                <w:sz w:val="18"/>
                <w:szCs w:val="18"/>
              </w:rPr>
            </w:pPr>
            <w:r w:rsidRPr="00D85400">
              <w:rPr>
                <w:rFonts w:ascii="Arial" w:hAnsi="Arial" w:cs="Arial"/>
                <w:b/>
                <w:bCs/>
                <w:sz w:val="18"/>
                <w:szCs w:val="18"/>
              </w:rPr>
              <w:t>period</w:t>
            </w:r>
          </w:p>
        </w:tc>
        <w:tc>
          <w:tcPr>
            <w:tcW w:w="2268" w:type="dxa"/>
            <w:gridSpan w:val="2"/>
          </w:tcPr>
          <w:p w14:paraId="70F12DC3" w14:textId="77777777" w:rsidR="00A84C3D" w:rsidRPr="00D85400" w:rsidRDefault="00A84C3D" w:rsidP="00AC51B5">
            <w:pPr>
              <w:jc w:val="center"/>
              <w:rPr>
                <w:rFonts w:ascii="Arial" w:hAnsi="Arial" w:cs="Arial"/>
                <w:b/>
                <w:bCs/>
                <w:sz w:val="18"/>
                <w:szCs w:val="18"/>
              </w:rPr>
            </w:pPr>
            <w:r w:rsidRPr="00D85400">
              <w:rPr>
                <w:rFonts w:ascii="Arial" w:hAnsi="Arial" w:cs="Arial"/>
                <w:b/>
                <w:bCs/>
                <w:sz w:val="18"/>
                <w:szCs w:val="18"/>
              </w:rPr>
              <w:t xml:space="preserve">Intervention </w:t>
            </w:r>
          </w:p>
          <w:p w14:paraId="6F759410" w14:textId="77777777" w:rsidR="00A84C3D" w:rsidRPr="00D85400" w:rsidRDefault="00A84C3D" w:rsidP="00AC51B5">
            <w:pPr>
              <w:jc w:val="center"/>
              <w:rPr>
                <w:rFonts w:ascii="Arial" w:hAnsi="Arial" w:cs="Arial"/>
                <w:b/>
                <w:bCs/>
                <w:sz w:val="18"/>
                <w:szCs w:val="18"/>
              </w:rPr>
            </w:pPr>
            <w:r w:rsidRPr="00D85400">
              <w:rPr>
                <w:rFonts w:ascii="Arial" w:hAnsi="Arial" w:cs="Arial"/>
                <w:b/>
                <w:bCs/>
                <w:sz w:val="18"/>
                <w:szCs w:val="18"/>
              </w:rPr>
              <w:t>period</w:t>
            </w:r>
          </w:p>
        </w:tc>
      </w:tr>
      <w:tr w:rsidR="00A84C3D" w:rsidRPr="00D85400" w14:paraId="27DB9053" w14:textId="77777777" w:rsidTr="00AC51B5">
        <w:trPr>
          <w:trHeight w:val="70"/>
          <w:jc w:val="center"/>
        </w:trPr>
        <w:tc>
          <w:tcPr>
            <w:tcW w:w="2609" w:type="dxa"/>
            <w:vMerge/>
            <w:vAlign w:val="center"/>
          </w:tcPr>
          <w:p w14:paraId="749E415F" w14:textId="77777777" w:rsidR="00A84C3D" w:rsidRPr="00D85400" w:rsidRDefault="00A84C3D" w:rsidP="00AC51B5">
            <w:pPr>
              <w:jc w:val="both"/>
              <w:rPr>
                <w:rFonts w:ascii="Arial" w:hAnsi="Arial" w:cs="Arial"/>
                <w:sz w:val="18"/>
                <w:szCs w:val="18"/>
              </w:rPr>
            </w:pPr>
          </w:p>
        </w:tc>
        <w:tc>
          <w:tcPr>
            <w:tcW w:w="1639" w:type="dxa"/>
          </w:tcPr>
          <w:p w14:paraId="763ED6F0"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CHPS facilities &amp; health centres</w:t>
            </w:r>
            <w:r w:rsidRPr="00D85400">
              <w:rPr>
                <w:rFonts w:ascii="Arial" w:hAnsi="Arial" w:cs="Arial"/>
                <w:sz w:val="18"/>
                <w:szCs w:val="18"/>
                <w:vertAlign w:val="superscript"/>
              </w:rPr>
              <w:t>*</w:t>
            </w:r>
          </w:p>
        </w:tc>
        <w:tc>
          <w:tcPr>
            <w:tcW w:w="1701" w:type="dxa"/>
          </w:tcPr>
          <w:p w14:paraId="63C8B81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CHPS facilities &amp; health centres</w:t>
            </w:r>
            <w:r w:rsidRPr="00D85400">
              <w:rPr>
                <w:rFonts w:ascii="Arial" w:hAnsi="Arial" w:cs="Arial"/>
                <w:sz w:val="18"/>
                <w:szCs w:val="18"/>
                <w:vertAlign w:val="superscript"/>
              </w:rPr>
              <w:t>†</w:t>
            </w:r>
          </w:p>
        </w:tc>
        <w:tc>
          <w:tcPr>
            <w:tcW w:w="567" w:type="dxa"/>
          </w:tcPr>
          <w:p w14:paraId="264B0A6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District hospital</w:t>
            </w:r>
            <w:r w:rsidRPr="00D85400">
              <w:rPr>
                <w:rFonts w:ascii="Arial" w:hAnsi="Arial" w:cs="Arial"/>
                <w:sz w:val="18"/>
                <w:szCs w:val="18"/>
                <w:vertAlign w:val="superscript"/>
              </w:rPr>
              <w:t>‡</w:t>
            </w:r>
          </w:p>
        </w:tc>
      </w:tr>
      <w:tr w:rsidR="00A84C3D" w:rsidRPr="00D85400" w14:paraId="38A9FBFF" w14:textId="77777777" w:rsidTr="00AC51B5">
        <w:trPr>
          <w:trHeight w:val="227"/>
          <w:jc w:val="center"/>
        </w:trPr>
        <w:tc>
          <w:tcPr>
            <w:tcW w:w="2609" w:type="dxa"/>
            <w:vAlign w:val="center"/>
          </w:tcPr>
          <w:p w14:paraId="2D3C97BF" w14:textId="77777777" w:rsidR="00A84C3D" w:rsidRPr="00D85400" w:rsidRDefault="00A84C3D" w:rsidP="00AC51B5">
            <w:pPr>
              <w:rPr>
                <w:rFonts w:ascii="Arial" w:hAnsi="Arial" w:cs="Arial"/>
                <w:sz w:val="18"/>
                <w:szCs w:val="18"/>
              </w:rPr>
            </w:pPr>
            <w:r w:rsidRPr="00D85400">
              <w:rPr>
                <w:rFonts w:ascii="Arial" w:hAnsi="Arial" w:cs="Arial"/>
                <w:sz w:val="18"/>
                <w:szCs w:val="18"/>
              </w:rPr>
              <w:t>Any skin disease</w:t>
            </w:r>
          </w:p>
        </w:tc>
        <w:tc>
          <w:tcPr>
            <w:tcW w:w="1639" w:type="dxa"/>
          </w:tcPr>
          <w:p w14:paraId="08963AD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3 192</w:t>
            </w:r>
          </w:p>
        </w:tc>
        <w:tc>
          <w:tcPr>
            <w:tcW w:w="1701" w:type="dxa"/>
          </w:tcPr>
          <w:p w14:paraId="065B929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7 458</w:t>
            </w:r>
          </w:p>
        </w:tc>
        <w:tc>
          <w:tcPr>
            <w:tcW w:w="567" w:type="dxa"/>
          </w:tcPr>
          <w:p w14:paraId="0213477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3 296</w:t>
            </w:r>
          </w:p>
        </w:tc>
      </w:tr>
      <w:tr w:rsidR="00A84C3D" w:rsidRPr="00D85400" w14:paraId="5064046B" w14:textId="77777777" w:rsidTr="00AC51B5">
        <w:trPr>
          <w:trHeight w:val="227"/>
          <w:jc w:val="center"/>
        </w:trPr>
        <w:tc>
          <w:tcPr>
            <w:tcW w:w="6516" w:type="dxa"/>
            <w:gridSpan w:val="4"/>
            <w:shd w:val="clear" w:color="auto" w:fill="E8E8E8" w:themeFill="background2"/>
          </w:tcPr>
          <w:p w14:paraId="6C3535F6" w14:textId="77777777" w:rsidR="00A84C3D" w:rsidRPr="00D85400" w:rsidRDefault="00A84C3D" w:rsidP="00AC51B5">
            <w:pPr>
              <w:rPr>
                <w:rFonts w:ascii="Arial" w:hAnsi="Arial" w:cs="Arial"/>
                <w:sz w:val="18"/>
                <w:szCs w:val="18"/>
              </w:rPr>
            </w:pPr>
            <w:r w:rsidRPr="00D85400">
              <w:rPr>
                <w:rFonts w:ascii="Arial" w:hAnsi="Arial" w:cs="Arial"/>
                <w:b/>
                <w:bCs/>
                <w:sz w:val="18"/>
                <w:szCs w:val="18"/>
              </w:rPr>
              <w:t>By specific skin disease:</w:t>
            </w:r>
          </w:p>
        </w:tc>
      </w:tr>
      <w:tr w:rsidR="00A84C3D" w:rsidRPr="00D85400" w14:paraId="0393F290" w14:textId="77777777" w:rsidTr="00AC51B5">
        <w:trPr>
          <w:trHeight w:val="227"/>
          <w:jc w:val="center"/>
        </w:trPr>
        <w:tc>
          <w:tcPr>
            <w:tcW w:w="2609" w:type="dxa"/>
          </w:tcPr>
          <w:p w14:paraId="280A65FF" w14:textId="77777777" w:rsidR="00A84C3D" w:rsidRPr="00D85400" w:rsidRDefault="00A84C3D" w:rsidP="00AC51B5">
            <w:pPr>
              <w:rPr>
                <w:rFonts w:ascii="Arial" w:hAnsi="Arial" w:cs="Arial"/>
                <w:sz w:val="18"/>
                <w:szCs w:val="18"/>
              </w:rPr>
            </w:pPr>
            <w:r w:rsidRPr="00D85400">
              <w:rPr>
                <w:rFonts w:ascii="Arial" w:hAnsi="Arial" w:cs="Arial"/>
                <w:sz w:val="18"/>
                <w:szCs w:val="18"/>
              </w:rPr>
              <w:t>Complex wound</w:t>
            </w:r>
          </w:p>
        </w:tc>
        <w:tc>
          <w:tcPr>
            <w:tcW w:w="1639" w:type="dxa"/>
          </w:tcPr>
          <w:p w14:paraId="31F7BB68"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24</w:t>
            </w:r>
          </w:p>
        </w:tc>
        <w:tc>
          <w:tcPr>
            <w:tcW w:w="1701" w:type="dxa"/>
          </w:tcPr>
          <w:p w14:paraId="07DD617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478</w:t>
            </w:r>
          </w:p>
        </w:tc>
        <w:tc>
          <w:tcPr>
            <w:tcW w:w="567" w:type="dxa"/>
          </w:tcPr>
          <w:p w14:paraId="52F10685"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623</w:t>
            </w:r>
          </w:p>
        </w:tc>
      </w:tr>
      <w:tr w:rsidR="00A84C3D" w:rsidRPr="00D85400" w14:paraId="3A1FAC87" w14:textId="77777777" w:rsidTr="00AC51B5">
        <w:trPr>
          <w:trHeight w:val="227"/>
          <w:jc w:val="center"/>
        </w:trPr>
        <w:tc>
          <w:tcPr>
            <w:tcW w:w="2609" w:type="dxa"/>
          </w:tcPr>
          <w:p w14:paraId="5DCD3469" w14:textId="77777777" w:rsidR="00A84C3D" w:rsidRPr="00D85400" w:rsidRDefault="00A84C3D" w:rsidP="00AC51B5">
            <w:pPr>
              <w:rPr>
                <w:rFonts w:ascii="Arial" w:hAnsi="Arial" w:cs="Arial"/>
                <w:sz w:val="18"/>
                <w:szCs w:val="18"/>
              </w:rPr>
            </w:pPr>
            <w:r w:rsidRPr="00D85400">
              <w:rPr>
                <w:rFonts w:ascii="Arial" w:hAnsi="Arial" w:cs="Arial"/>
                <w:sz w:val="18"/>
                <w:szCs w:val="18"/>
              </w:rPr>
              <w:t>Inflammatory dermatosis</w:t>
            </w:r>
          </w:p>
        </w:tc>
        <w:tc>
          <w:tcPr>
            <w:tcW w:w="1639" w:type="dxa"/>
          </w:tcPr>
          <w:p w14:paraId="24607F88"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976</w:t>
            </w:r>
          </w:p>
        </w:tc>
        <w:tc>
          <w:tcPr>
            <w:tcW w:w="1701" w:type="dxa"/>
          </w:tcPr>
          <w:p w14:paraId="250940A7"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616</w:t>
            </w:r>
          </w:p>
        </w:tc>
        <w:tc>
          <w:tcPr>
            <w:tcW w:w="567" w:type="dxa"/>
          </w:tcPr>
          <w:p w14:paraId="6F01FBA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778</w:t>
            </w:r>
          </w:p>
        </w:tc>
      </w:tr>
      <w:tr w:rsidR="00A84C3D" w:rsidRPr="00D85400" w14:paraId="16E90B78" w14:textId="77777777" w:rsidTr="00AC51B5">
        <w:trPr>
          <w:trHeight w:val="227"/>
          <w:jc w:val="center"/>
        </w:trPr>
        <w:tc>
          <w:tcPr>
            <w:tcW w:w="2609" w:type="dxa"/>
          </w:tcPr>
          <w:p w14:paraId="6C2A8AE3" w14:textId="77777777" w:rsidR="00A84C3D" w:rsidRPr="00D85400" w:rsidRDefault="00A84C3D" w:rsidP="00AC51B5">
            <w:pPr>
              <w:rPr>
                <w:rFonts w:ascii="Arial" w:hAnsi="Arial" w:cs="Arial"/>
                <w:sz w:val="18"/>
                <w:szCs w:val="18"/>
              </w:rPr>
            </w:pPr>
            <w:r w:rsidRPr="00D85400">
              <w:rPr>
                <w:rFonts w:ascii="Arial" w:hAnsi="Arial" w:cs="Arial"/>
                <w:sz w:val="18"/>
                <w:szCs w:val="18"/>
              </w:rPr>
              <w:t>Ringworm</w:t>
            </w:r>
          </w:p>
        </w:tc>
        <w:tc>
          <w:tcPr>
            <w:tcW w:w="1639" w:type="dxa"/>
          </w:tcPr>
          <w:p w14:paraId="371F0A1F"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102</w:t>
            </w:r>
          </w:p>
        </w:tc>
        <w:tc>
          <w:tcPr>
            <w:tcW w:w="1701" w:type="dxa"/>
          </w:tcPr>
          <w:p w14:paraId="3CD41137"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1 085</w:t>
            </w:r>
          </w:p>
        </w:tc>
        <w:tc>
          <w:tcPr>
            <w:tcW w:w="567" w:type="dxa"/>
          </w:tcPr>
          <w:p w14:paraId="2EA54F8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149</w:t>
            </w:r>
          </w:p>
        </w:tc>
      </w:tr>
      <w:tr w:rsidR="00A84C3D" w:rsidRPr="00D85400" w14:paraId="5B92B6D7" w14:textId="77777777" w:rsidTr="00AC51B5">
        <w:trPr>
          <w:trHeight w:val="227"/>
          <w:jc w:val="center"/>
        </w:trPr>
        <w:tc>
          <w:tcPr>
            <w:tcW w:w="2609" w:type="dxa"/>
          </w:tcPr>
          <w:p w14:paraId="0569C620" w14:textId="77777777" w:rsidR="00A84C3D" w:rsidRPr="00D85400" w:rsidRDefault="00A84C3D" w:rsidP="00AC51B5">
            <w:pPr>
              <w:rPr>
                <w:rFonts w:ascii="Arial" w:hAnsi="Arial" w:cs="Arial"/>
                <w:sz w:val="18"/>
                <w:szCs w:val="18"/>
              </w:rPr>
            </w:pPr>
            <w:r w:rsidRPr="00D85400">
              <w:rPr>
                <w:rFonts w:ascii="Arial" w:hAnsi="Arial" w:cs="Arial"/>
                <w:sz w:val="18"/>
                <w:szCs w:val="18"/>
              </w:rPr>
              <w:t>Scabies</w:t>
            </w:r>
          </w:p>
        </w:tc>
        <w:tc>
          <w:tcPr>
            <w:tcW w:w="1639" w:type="dxa"/>
          </w:tcPr>
          <w:p w14:paraId="45E270B2"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15</w:t>
            </w:r>
          </w:p>
        </w:tc>
        <w:tc>
          <w:tcPr>
            <w:tcW w:w="1701" w:type="dxa"/>
          </w:tcPr>
          <w:p w14:paraId="1B0A49E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1 398</w:t>
            </w:r>
          </w:p>
        </w:tc>
        <w:tc>
          <w:tcPr>
            <w:tcW w:w="567" w:type="dxa"/>
          </w:tcPr>
          <w:p w14:paraId="74C2430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18</w:t>
            </w:r>
          </w:p>
        </w:tc>
      </w:tr>
      <w:tr w:rsidR="00A84C3D" w:rsidRPr="00D85400" w14:paraId="2CF29996" w14:textId="77777777" w:rsidTr="00AC51B5">
        <w:trPr>
          <w:trHeight w:val="227"/>
          <w:jc w:val="center"/>
        </w:trPr>
        <w:tc>
          <w:tcPr>
            <w:tcW w:w="6516" w:type="dxa"/>
            <w:gridSpan w:val="4"/>
            <w:shd w:val="clear" w:color="auto" w:fill="E8E8E8" w:themeFill="background2"/>
            <w:vAlign w:val="center"/>
          </w:tcPr>
          <w:p w14:paraId="267D38A3" w14:textId="77777777" w:rsidR="00A84C3D" w:rsidRPr="00D85400" w:rsidRDefault="00A84C3D" w:rsidP="00AC51B5">
            <w:pPr>
              <w:rPr>
                <w:rFonts w:ascii="Arial" w:hAnsi="Arial" w:cs="Arial"/>
                <w:b/>
                <w:bCs/>
                <w:sz w:val="18"/>
                <w:szCs w:val="18"/>
              </w:rPr>
            </w:pPr>
            <w:r w:rsidRPr="00D85400">
              <w:rPr>
                <w:rFonts w:ascii="Arial" w:hAnsi="Arial" w:cs="Arial"/>
                <w:b/>
                <w:bCs/>
                <w:sz w:val="18"/>
                <w:szCs w:val="18"/>
              </w:rPr>
              <w:t>Any other skin disease:</w:t>
            </w:r>
          </w:p>
        </w:tc>
      </w:tr>
      <w:tr w:rsidR="00A84C3D" w:rsidRPr="00D85400" w14:paraId="2B2268CC" w14:textId="77777777" w:rsidTr="00AC51B5">
        <w:trPr>
          <w:trHeight w:val="227"/>
          <w:jc w:val="center"/>
        </w:trPr>
        <w:tc>
          <w:tcPr>
            <w:tcW w:w="2609" w:type="dxa"/>
            <w:vAlign w:val="center"/>
          </w:tcPr>
          <w:p w14:paraId="71FAD732" w14:textId="77777777" w:rsidR="00A84C3D" w:rsidRPr="00D85400" w:rsidRDefault="00A84C3D" w:rsidP="00AC51B5">
            <w:pPr>
              <w:rPr>
                <w:rFonts w:ascii="Arial" w:hAnsi="Arial" w:cs="Arial"/>
                <w:sz w:val="18"/>
                <w:szCs w:val="18"/>
              </w:rPr>
            </w:pPr>
            <w:r w:rsidRPr="00D85400">
              <w:rPr>
                <w:rFonts w:ascii="Arial" w:hAnsi="Arial" w:cs="Arial"/>
                <w:sz w:val="18"/>
                <w:szCs w:val="18"/>
              </w:rPr>
              <w:t>Buruli ulcer</w:t>
            </w:r>
          </w:p>
        </w:tc>
        <w:tc>
          <w:tcPr>
            <w:tcW w:w="1639" w:type="dxa"/>
          </w:tcPr>
          <w:p w14:paraId="3F1E92D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w:t>
            </w:r>
          </w:p>
        </w:tc>
        <w:tc>
          <w:tcPr>
            <w:tcW w:w="1701" w:type="dxa"/>
          </w:tcPr>
          <w:p w14:paraId="12F46813"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w:t>
            </w:r>
          </w:p>
        </w:tc>
        <w:tc>
          <w:tcPr>
            <w:tcW w:w="567" w:type="dxa"/>
          </w:tcPr>
          <w:p w14:paraId="45496131"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w:t>
            </w:r>
          </w:p>
        </w:tc>
      </w:tr>
      <w:tr w:rsidR="00A84C3D" w:rsidRPr="00D85400" w14:paraId="5DCC7034" w14:textId="77777777" w:rsidTr="00AC51B5">
        <w:trPr>
          <w:trHeight w:val="227"/>
          <w:jc w:val="center"/>
        </w:trPr>
        <w:tc>
          <w:tcPr>
            <w:tcW w:w="2609" w:type="dxa"/>
            <w:vAlign w:val="center"/>
          </w:tcPr>
          <w:p w14:paraId="621B2556" w14:textId="77777777" w:rsidR="00A84C3D" w:rsidRPr="00D85400" w:rsidRDefault="00A84C3D" w:rsidP="00AC51B5">
            <w:pPr>
              <w:rPr>
                <w:rFonts w:ascii="Arial" w:hAnsi="Arial" w:cs="Arial"/>
                <w:sz w:val="18"/>
                <w:szCs w:val="18"/>
              </w:rPr>
            </w:pPr>
            <w:r w:rsidRPr="00D85400">
              <w:rPr>
                <w:rFonts w:ascii="Arial" w:hAnsi="Arial" w:cs="Arial"/>
                <w:sz w:val="18"/>
                <w:szCs w:val="18"/>
              </w:rPr>
              <w:t>Leprosy</w:t>
            </w:r>
          </w:p>
        </w:tc>
        <w:tc>
          <w:tcPr>
            <w:tcW w:w="1639" w:type="dxa"/>
          </w:tcPr>
          <w:p w14:paraId="46743C2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w:t>
            </w:r>
          </w:p>
        </w:tc>
        <w:tc>
          <w:tcPr>
            <w:tcW w:w="1701" w:type="dxa"/>
          </w:tcPr>
          <w:p w14:paraId="743514F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w:t>
            </w:r>
          </w:p>
        </w:tc>
        <w:tc>
          <w:tcPr>
            <w:tcW w:w="567" w:type="dxa"/>
          </w:tcPr>
          <w:p w14:paraId="3372FFCF"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w:t>
            </w:r>
          </w:p>
        </w:tc>
      </w:tr>
      <w:tr w:rsidR="00A84C3D" w:rsidRPr="00D85400" w14:paraId="00E97C89" w14:textId="77777777" w:rsidTr="00AC51B5">
        <w:trPr>
          <w:trHeight w:val="227"/>
          <w:jc w:val="center"/>
        </w:trPr>
        <w:tc>
          <w:tcPr>
            <w:tcW w:w="2609" w:type="dxa"/>
            <w:vAlign w:val="center"/>
          </w:tcPr>
          <w:p w14:paraId="06F96A17" w14:textId="77777777" w:rsidR="00A84C3D" w:rsidRPr="00D85400" w:rsidRDefault="00A84C3D" w:rsidP="00AC51B5">
            <w:pPr>
              <w:rPr>
                <w:rFonts w:ascii="Arial" w:hAnsi="Arial" w:cs="Arial"/>
                <w:sz w:val="18"/>
                <w:szCs w:val="18"/>
              </w:rPr>
            </w:pPr>
            <w:r w:rsidRPr="00D85400">
              <w:rPr>
                <w:rFonts w:ascii="Arial" w:hAnsi="Arial" w:cs="Arial"/>
                <w:sz w:val="18"/>
                <w:szCs w:val="18"/>
              </w:rPr>
              <w:t>Yaws (confirmed)</w:t>
            </w:r>
          </w:p>
        </w:tc>
        <w:tc>
          <w:tcPr>
            <w:tcW w:w="1639" w:type="dxa"/>
          </w:tcPr>
          <w:p w14:paraId="296796C0"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w:t>
            </w:r>
          </w:p>
        </w:tc>
        <w:tc>
          <w:tcPr>
            <w:tcW w:w="1701" w:type="dxa"/>
          </w:tcPr>
          <w:p w14:paraId="060F058A"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5</w:t>
            </w:r>
          </w:p>
        </w:tc>
        <w:tc>
          <w:tcPr>
            <w:tcW w:w="567" w:type="dxa"/>
          </w:tcPr>
          <w:p w14:paraId="0954450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w:t>
            </w:r>
          </w:p>
        </w:tc>
      </w:tr>
      <w:tr w:rsidR="00A84C3D" w:rsidRPr="00D85400" w14:paraId="7E642D7F" w14:textId="77777777" w:rsidTr="00AC51B5">
        <w:trPr>
          <w:trHeight w:val="227"/>
          <w:jc w:val="center"/>
        </w:trPr>
        <w:tc>
          <w:tcPr>
            <w:tcW w:w="2609" w:type="dxa"/>
            <w:vAlign w:val="center"/>
          </w:tcPr>
          <w:p w14:paraId="185B3677" w14:textId="77777777" w:rsidR="00A84C3D" w:rsidRPr="00D85400" w:rsidRDefault="00A84C3D" w:rsidP="00AC51B5">
            <w:pPr>
              <w:rPr>
                <w:rFonts w:ascii="Arial" w:hAnsi="Arial" w:cs="Arial"/>
                <w:sz w:val="18"/>
                <w:szCs w:val="18"/>
              </w:rPr>
            </w:pPr>
            <w:r w:rsidRPr="00D85400">
              <w:rPr>
                <w:rFonts w:ascii="Arial" w:hAnsi="Arial" w:cs="Arial"/>
                <w:sz w:val="18"/>
                <w:szCs w:val="18"/>
              </w:rPr>
              <w:t>Yaws (unconfirmed)</w:t>
            </w:r>
          </w:p>
        </w:tc>
        <w:tc>
          <w:tcPr>
            <w:tcW w:w="1639" w:type="dxa"/>
          </w:tcPr>
          <w:p w14:paraId="7E452A8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6</w:t>
            </w:r>
          </w:p>
        </w:tc>
        <w:tc>
          <w:tcPr>
            <w:tcW w:w="1701" w:type="dxa"/>
          </w:tcPr>
          <w:p w14:paraId="3E7D6455"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18</w:t>
            </w:r>
          </w:p>
        </w:tc>
        <w:tc>
          <w:tcPr>
            <w:tcW w:w="567" w:type="dxa"/>
          </w:tcPr>
          <w:p w14:paraId="6B7EE6A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w:t>
            </w:r>
          </w:p>
        </w:tc>
      </w:tr>
      <w:tr w:rsidR="00A84C3D" w:rsidRPr="00D85400" w14:paraId="6876FBD1" w14:textId="77777777" w:rsidTr="00AC51B5">
        <w:trPr>
          <w:trHeight w:val="227"/>
          <w:jc w:val="center"/>
        </w:trPr>
        <w:tc>
          <w:tcPr>
            <w:tcW w:w="2609" w:type="dxa"/>
            <w:vAlign w:val="center"/>
          </w:tcPr>
          <w:p w14:paraId="6432593F" w14:textId="77777777" w:rsidR="00A84C3D" w:rsidRPr="00D85400" w:rsidRDefault="00A84C3D" w:rsidP="00AC51B5">
            <w:pPr>
              <w:rPr>
                <w:rFonts w:ascii="Arial" w:hAnsi="Arial" w:cs="Arial"/>
                <w:sz w:val="18"/>
                <w:szCs w:val="18"/>
              </w:rPr>
            </w:pPr>
            <w:r w:rsidRPr="00D85400">
              <w:rPr>
                <w:rFonts w:ascii="Arial" w:hAnsi="Arial" w:cs="Arial"/>
                <w:sz w:val="18"/>
                <w:szCs w:val="18"/>
              </w:rPr>
              <w:t>Any other wound</w:t>
            </w:r>
          </w:p>
        </w:tc>
        <w:tc>
          <w:tcPr>
            <w:tcW w:w="1639" w:type="dxa"/>
          </w:tcPr>
          <w:p w14:paraId="7A96A651"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1 169</w:t>
            </w:r>
          </w:p>
        </w:tc>
        <w:tc>
          <w:tcPr>
            <w:tcW w:w="1701" w:type="dxa"/>
          </w:tcPr>
          <w:p w14:paraId="007768DE"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893</w:t>
            </w:r>
          </w:p>
        </w:tc>
        <w:tc>
          <w:tcPr>
            <w:tcW w:w="567" w:type="dxa"/>
          </w:tcPr>
          <w:p w14:paraId="7FFEAE70"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235</w:t>
            </w:r>
          </w:p>
        </w:tc>
      </w:tr>
      <w:tr w:rsidR="00A84C3D" w:rsidRPr="00D85400" w14:paraId="7E0E35BE" w14:textId="77777777" w:rsidTr="00AC51B5">
        <w:trPr>
          <w:trHeight w:val="227"/>
          <w:jc w:val="center"/>
        </w:trPr>
        <w:tc>
          <w:tcPr>
            <w:tcW w:w="2609" w:type="dxa"/>
            <w:vAlign w:val="center"/>
          </w:tcPr>
          <w:p w14:paraId="37A77358" w14:textId="77777777" w:rsidR="00A84C3D" w:rsidRPr="00D85400" w:rsidRDefault="00A84C3D" w:rsidP="00AC51B5">
            <w:pPr>
              <w:rPr>
                <w:rFonts w:ascii="Arial" w:hAnsi="Arial" w:cs="Arial"/>
                <w:sz w:val="18"/>
                <w:szCs w:val="18"/>
              </w:rPr>
            </w:pPr>
            <w:r w:rsidRPr="00D85400">
              <w:rPr>
                <w:rFonts w:ascii="Arial" w:hAnsi="Arial" w:cs="Arial"/>
                <w:sz w:val="18"/>
                <w:szCs w:val="18"/>
              </w:rPr>
              <w:t>Any other non-wound</w:t>
            </w:r>
          </w:p>
        </w:tc>
        <w:tc>
          <w:tcPr>
            <w:tcW w:w="1639" w:type="dxa"/>
          </w:tcPr>
          <w:p w14:paraId="2E00B875"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900</w:t>
            </w:r>
          </w:p>
        </w:tc>
        <w:tc>
          <w:tcPr>
            <w:tcW w:w="1701" w:type="dxa"/>
          </w:tcPr>
          <w:p w14:paraId="6CB130E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2 962</w:t>
            </w:r>
          </w:p>
        </w:tc>
        <w:tc>
          <w:tcPr>
            <w:tcW w:w="567" w:type="dxa"/>
          </w:tcPr>
          <w:p w14:paraId="64ADE3EF"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1 493</w:t>
            </w:r>
          </w:p>
        </w:tc>
      </w:tr>
    </w:tbl>
    <w:p w14:paraId="0230A5C6" w14:textId="77777777" w:rsidR="00A84C3D" w:rsidRPr="00D85400" w:rsidRDefault="00A84C3D" w:rsidP="00A84C3D">
      <w:pPr>
        <w:jc w:val="both"/>
        <w:rPr>
          <w:rFonts w:ascii="Arial" w:hAnsi="Arial" w:cs="Arial"/>
        </w:rPr>
      </w:pPr>
    </w:p>
    <w:p w14:paraId="1F545833" w14:textId="77777777" w:rsidR="00A84C3D" w:rsidRPr="00D85400" w:rsidRDefault="00A84C3D" w:rsidP="00A84C3D">
      <w:pPr>
        <w:spacing w:line="480" w:lineRule="auto"/>
        <w:jc w:val="both"/>
        <w:rPr>
          <w:rFonts w:ascii="Arial" w:hAnsi="Arial" w:cs="Arial"/>
          <w:sz w:val="18"/>
          <w:szCs w:val="18"/>
        </w:rPr>
      </w:pPr>
      <w:r w:rsidRPr="00D85400">
        <w:rPr>
          <w:rFonts w:ascii="Arial" w:hAnsi="Arial" w:cs="Arial"/>
          <w:sz w:val="18"/>
          <w:szCs w:val="18"/>
        </w:rPr>
        <w:t>Notes: Buruli ulcer, leprosy and yaws (confirmed) defined as cases recorded on skin NTD01 form with confirmed (positive) diagnosis. Yaws (unconfirmed) diagnosis defined as clinical diagnosis of ‘Yaws’ recorded in consulting room register only. *: Total of 103 618 person-years at risk: 3 facilities with missing data (6, 7 and 9 months respectively) and 13 facilities with no missing data (10 months). †: Total of 120 933 person-years at risk: 16 facilities with no missing data (11 months). ‡: total of 23 070 person-years at risk: 1 facility with no missing data (11 months).</w:t>
      </w:r>
    </w:p>
    <w:p w14:paraId="01C86A02" w14:textId="77777777" w:rsidR="00A84C3D" w:rsidRPr="00D85400" w:rsidRDefault="00A84C3D" w:rsidP="00A84C3D">
      <w:pPr>
        <w:spacing w:line="480" w:lineRule="auto"/>
        <w:jc w:val="both"/>
        <w:rPr>
          <w:rFonts w:ascii="Arial" w:hAnsi="Arial" w:cs="Arial"/>
          <w:sz w:val="18"/>
          <w:szCs w:val="18"/>
        </w:rPr>
      </w:pPr>
      <w:r w:rsidRPr="00D85400">
        <w:rPr>
          <w:rFonts w:ascii="Arial" w:hAnsi="Arial" w:cs="Arial"/>
          <w:sz w:val="18"/>
          <w:szCs w:val="18"/>
        </w:rPr>
        <w:br w:type="page"/>
      </w:r>
    </w:p>
    <w:p w14:paraId="0097922B" w14:textId="77777777" w:rsidR="00A84C3D" w:rsidRPr="00D85400" w:rsidRDefault="00A84C3D" w:rsidP="00A84C3D">
      <w:pPr>
        <w:spacing w:line="480" w:lineRule="auto"/>
        <w:jc w:val="both"/>
        <w:rPr>
          <w:rFonts w:ascii="Arial" w:hAnsi="Arial" w:cs="Arial"/>
        </w:rPr>
      </w:pPr>
      <w:r w:rsidRPr="00D85400">
        <w:rPr>
          <w:rFonts w:ascii="Arial" w:hAnsi="Arial" w:cs="Arial"/>
        </w:rPr>
        <w:lastRenderedPageBreak/>
        <w:t xml:space="preserve">Supplementary Table 2: Incidence of skin diseases in Atwima Mponua district at district hospital </w:t>
      </w:r>
      <w:r w:rsidRPr="00D85400">
        <w:rPr>
          <w:rFonts w:ascii="Arial" w:hAnsi="Arial" w:cs="Arial"/>
          <w:i/>
          <w:iCs/>
        </w:rPr>
        <w:t xml:space="preserve">versus </w:t>
      </w:r>
      <w:r w:rsidRPr="00D85400">
        <w:rPr>
          <w:rFonts w:ascii="Arial" w:hAnsi="Arial" w:cs="Arial"/>
        </w:rPr>
        <w:t xml:space="preserve">CHPS facilities and health centres, within intervention period (November 2023–September 2024) </w:t>
      </w:r>
    </w:p>
    <w:tbl>
      <w:tblPr>
        <w:tblStyle w:val="TableGrid"/>
        <w:tblW w:w="8075" w:type="dxa"/>
        <w:jc w:val="center"/>
        <w:tblLayout w:type="fixed"/>
        <w:tblLook w:val="04A0" w:firstRow="1" w:lastRow="0" w:firstColumn="1" w:lastColumn="0" w:noHBand="0" w:noVBand="1"/>
      </w:tblPr>
      <w:tblGrid>
        <w:gridCol w:w="2405"/>
        <w:gridCol w:w="1843"/>
        <w:gridCol w:w="1843"/>
        <w:gridCol w:w="1984"/>
      </w:tblGrid>
      <w:tr w:rsidR="00A84C3D" w:rsidRPr="00D85400" w14:paraId="0B8FF861" w14:textId="77777777" w:rsidTr="00AC51B5">
        <w:trPr>
          <w:trHeight w:val="487"/>
          <w:jc w:val="center"/>
        </w:trPr>
        <w:tc>
          <w:tcPr>
            <w:tcW w:w="2405" w:type="dxa"/>
            <w:vMerge w:val="restart"/>
          </w:tcPr>
          <w:p w14:paraId="51CF1B05" w14:textId="77777777" w:rsidR="00A84C3D" w:rsidRPr="00D85400" w:rsidRDefault="00A84C3D" w:rsidP="00AC51B5">
            <w:pPr>
              <w:rPr>
                <w:rFonts w:ascii="Arial" w:hAnsi="Arial" w:cs="Arial"/>
                <w:sz w:val="18"/>
                <w:szCs w:val="18"/>
              </w:rPr>
            </w:pPr>
          </w:p>
        </w:tc>
        <w:tc>
          <w:tcPr>
            <w:tcW w:w="5670" w:type="dxa"/>
            <w:gridSpan w:val="3"/>
            <w:vAlign w:val="center"/>
          </w:tcPr>
          <w:p w14:paraId="114C5D6A" w14:textId="77777777" w:rsidR="00A84C3D" w:rsidRPr="00D85400" w:rsidRDefault="00A84C3D" w:rsidP="00AC51B5">
            <w:pPr>
              <w:jc w:val="center"/>
              <w:rPr>
                <w:rFonts w:ascii="Arial" w:hAnsi="Arial" w:cs="Arial"/>
                <w:b/>
                <w:bCs/>
                <w:sz w:val="18"/>
                <w:szCs w:val="18"/>
              </w:rPr>
            </w:pPr>
            <w:r w:rsidRPr="00D85400">
              <w:rPr>
                <w:rFonts w:ascii="Arial" w:hAnsi="Arial" w:cs="Arial"/>
                <w:b/>
                <w:bCs/>
                <w:sz w:val="18"/>
                <w:szCs w:val="18"/>
              </w:rPr>
              <w:t xml:space="preserve">Intervention period </w:t>
            </w:r>
          </w:p>
          <w:p w14:paraId="39A860A2" w14:textId="77777777" w:rsidR="00A84C3D" w:rsidRPr="00D85400" w:rsidRDefault="00A84C3D" w:rsidP="00AC51B5">
            <w:pPr>
              <w:jc w:val="center"/>
              <w:rPr>
                <w:rFonts w:ascii="Arial" w:hAnsi="Arial" w:cs="Arial"/>
                <w:b/>
                <w:bCs/>
                <w:sz w:val="18"/>
                <w:szCs w:val="18"/>
              </w:rPr>
            </w:pPr>
            <w:r w:rsidRPr="00D85400">
              <w:rPr>
                <w:rFonts w:ascii="Arial" w:hAnsi="Arial" w:cs="Arial"/>
                <w:sz w:val="18"/>
                <w:szCs w:val="18"/>
              </w:rPr>
              <w:t xml:space="preserve">(District hospital </w:t>
            </w:r>
            <w:r w:rsidRPr="00D85400">
              <w:rPr>
                <w:rFonts w:ascii="Arial" w:hAnsi="Arial" w:cs="Arial"/>
                <w:i/>
                <w:iCs/>
                <w:sz w:val="18"/>
                <w:szCs w:val="18"/>
              </w:rPr>
              <w:t>versus</w:t>
            </w:r>
            <w:r w:rsidRPr="00D85400">
              <w:rPr>
                <w:rFonts w:ascii="Arial" w:hAnsi="Arial" w:cs="Arial"/>
                <w:sz w:val="18"/>
                <w:szCs w:val="18"/>
              </w:rPr>
              <w:t xml:space="preserve"> CHPS facilities and health centres)</w:t>
            </w:r>
          </w:p>
        </w:tc>
      </w:tr>
      <w:tr w:rsidR="00A84C3D" w:rsidRPr="00D85400" w14:paraId="36214143" w14:textId="77777777" w:rsidTr="00AC51B5">
        <w:trPr>
          <w:trHeight w:val="268"/>
          <w:jc w:val="center"/>
        </w:trPr>
        <w:tc>
          <w:tcPr>
            <w:tcW w:w="2405" w:type="dxa"/>
            <w:vMerge/>
          </w:tcPr>
          <w:p w14:paraId="2D384654" w14:textId="77777777" w:rsidR="00A84C3D" w:rsidRPr="00D85400" w:rsidRDefault="00A84C3D" w:rsidP="00AC51B5">
            <w:pPr>
              <w:rPr>
                <w:rFonts w:ascii="Arial" w:hAnsi="Arial" w:cs="Arial"/>
                <w:sz w:val="18"/>
                <w:szCs w:val="18"/>
              </w:rPr>
            </w:pPr>
          </w:p>
        </w:tc>
        <w:tc>
          <w:tcPr>
            <w:tcW w:w="1843" w:type="dxa"/>
            <w:vAlign w:val="center"/>
          </w:tcPr>
          <w:p w14:paraId="62EEDAFB" w14:textId="77777777" w:rsidR="00A84C3D" w:rsidRPr="00D85400" w:rsidRDefault="00A84C3D" w:rsidP="00AC51B5">
            <w:pPr>
              <w:jc w:val="center"/>
              <w:rPr>
                <w:rFonts w:ascii="Arial" w:hAnsi="Arial" w:cs="Arial"/>
                <w:b/>
                <w:bCs/>
                <w:sz w:val="18"/>
                <w:szCs w:val="18"/>
              </w:rPr>
            </w:pPr>
            <w:r w:rsidRPr="00D85400">
              <w:rPr>
                <w:rFonts w:ascii="Arial" w:hAnsi="Arial" w:cs="Arial"/>
                <w:b/>
                <w:bCs/>
                <w:sz w:val="18"/>
                <w:szCs w:val="18"/>
              </w:rPr>
              <w:t xml:space="preserve">Incidence rate </w:t>
            </w:r>
          </w:p>
          <w:p w14:paraId="0053C08E" w14:textId="77777777" w:rsidR="00A84C3D" w:rsidRPr="00D85400" w:rsidRDefault="00A84C3D" w:rsidP="00AC51B5">
            <w:pPr>
              <w:jc w:val="center"/>
              <w:rPr>
                <w:rFonts w:ascii="Arial" w:hAnsi="Arial" w:cs="Arial"/>
                <w:b/>
                <w:bCs/>
                <w:sz w:val="14"/>
                <w:szCs w:val="14"/>
              </w:rPr>
            </w:pPr>
            <w:r w:rsidRPr="00D85400">
              <w:rPr>
                <w:rFonts w:ascii="Arial" w:hAnsi="Arial" w:cs="Arial"/>
                <w:b/>
                <w:bCs/>
                <w:sz w:val="14"/>
                <w:szCs w:val="14"/>
              </w:rPr>
              <w:t>(95% CI)</w:t>
            </w:r>
          </w:p>
          <w:p w14:paraId="280EB43F" w14:textId="77777777" w:rsidR="00A84C3D" w:rsidRPr="00D85400" w:rsidRDefault="00A84C3D" w:rsidP="00AC51B5">
            <w:pPr>
              <w:jc w:val="center"/>
              <w:rPr>
                <w:rFonts w:ascii="Arial" w:hAnsi="Arial" w:cs="Arial"/>
                <w:b/>
                <w:bCs/>
                <w:sz w:val="18"/>
                <w:szCs w:val="18"/>
              </w:rPr>
            </w:pPr>
            <w:r w:rsidRPr="00D85400">
              <w:rPr>
                <w:rFonts w:ascii="Arial" w:hAnsi="Arial" w:cs="Arial"/>
                <w:sz w:val="14"/>
                <w:szCs w:val="14"/>
              </w:rPr>
              <w:t>District hospital</w:t>
            </w:r>
          </w:p>
        </w:tc>
        <w:tc>
          <w:tcPr>
            <w:tcW w:w="1843" w:type="dxa"/>
            <w:vMerge w:val="restart"/>
            <w:vAlign w:val="center"/>
          </w:tcPr>
          <w:p w14:paraId="57259241" w14:textId="77777777" w:rsidR="00A84C3D" w:rsidRPr="00D85400" w:rsidRDefault="00A84C3D" w:rsidP="00AC51B5">
            <w:pPr>
              <w:jc w:val="center"/>
              <w:rPr>
                <w:rFonts w:ascii="Arial" w:hAnsi="Arial" w:cs="Arial"/>
                <w:b/>
                <w:bCs/>
                <w:sz w:val="18"/>
                <w:szCs w:val="18"/>
              </w:rPr>
            </w:pPr>
            <w:r w:rsidRPr="00D85400">
              <w:rPr>
                <w:rFonts w:ascii="Arial" w:hAnsi="Arial" w:cs="Arial"/>
                <w:b/>
                <w:bCs/>
                <w:sz w:val="18"/>
                <w:szCs w:val="18"/>
              </w:rPr>
              <w:t>Crude IRR</w:t>
            </w:r>
            <w:r w:rsidRPr="00D85400">
              <w:rPr>
                <w:rFonts w:ascii="Arial" w:hAnsi="Arial" w:cs="Arial"/>
                <w:sz w:val="18"/>
                <w:szCs w:val="18"/>
                <w:vertAlign w:val="superscript"/>
              </w:rPr>
              <w:t>*</w:t>
            </w:r>
          </w:p>
          <w:p w14:paraId="5768A6C5" w14:textId="77777777" w:rsidR="00A84C3D" w:rsidRPr="00D85400" w:rsidRDefault="00A84C3D" w:rsidP="00AC51B5">
            <w:pPr>
              <w:jc w:val="center"/>
              <w:rPr>
                <w:rFonts w:ascii="Arial" w:hAnsi="Arial" w:cs="Arial"/>
                <w:b/>
                <w:bCs/>
                <w:sz w:val="14"/>
                <w:szCs w:val="14"/>
              </w:rPr>
            </w:pPr>
            <w:r w:rsidRPr="00D85400">
              <w:rPr>
                <w:rFonts w:ascii="Arial" w:hAnsi="Arial" w:cs="Arial"/>
                <w:b/>
                <w:bCs/>
                <w:sz w:val="14"/>
                <w:szCs w:val="14"/>
              </w:rPr>
              <w:t>(95% CI)</w:t>
            </w:r>
          </w:p>
        </w:tc>
        <w:tc>
          <w:tcPr>
            <w:tcW w:w="1984" w:type="dxa"/>
            <w:vMerge w:val="restart"/>
            <w:vAlign w:val="center"/>
          </w:tcPr>
          <w:p w14:paraId="64D2C7A1" w14:textId="77777777" w:rsidR="00A84C3D" w:rsidRPr="00D85400" w:rsidRDefault="00A84C3D" w:rsidP="00AC51B5">
            <w:pPr>
              <w:jc w:val="center"/>
              <w:rPr>
                <w:rFonts w:ascii="Arial" w:hAnsi="Arial" w:cs="Arial"/>
                <w:b/>
                <w:bCs/>
                <w:sz w:val="18"/>
                <w:szCs w:val="18"/>
              </w:rPr>
            </w:pPr>
            <w:r w:rsidRPr="00D85400">
              <w:rPr>
                <w:rFonts w:ascii="Arial" w:hAnsi="Arial" w:cs="Arial"/>
                <w:b/>
                <w:bCs/>
                <w:sz w:val="18"/>
                <w:szCs w:val="18"/>
              </w:rPr>
              <w:t>Adjusted IRR</w:t>
            </w:r>
            <w:r w:rsidRPr="00D85400">
              <w:rPr>
                <w:rFonts w:ascii="Arial" w:hAnsi="Arial" w:cs="Arial"/>
                <w:sz w:val="18"/>
                <w:szCs w:val="18"/>
                <w:vertAlign w:val="superscript"/>
              </w:rPr>
              <w:t>†</w:t>
            </w:r>
          </w:p>
          <w:p w14:paraId="05415331" w14:textId="77777777" w:rsidR="00A84C3D" w:rsidRPr="00D85400" w:rsidRDefault="00A84C3D" w:rsidP="00AC51B5">
            <w:pPr>
              <w:jc w:val="center"/>
              <w:rPr>
                <w:rFonts w:ascii="Arial" w:hAnsi="Arial" w:cs="Arial"/>
                <w:b/>
                <w:bCs/>
                <w:sz w:val="18"/>
                <w:szCs w:val="18"/>
              </w:rPr>
            </w:pPr>
            <w:r w:rsidRPr="00D85400">
              <w:rPr>
                <w:rFonts w:ascii="Arial" w:hAnsi="Arial" w:cs="Arial"/>
                <w:b/>
                <w:bCs/>
                <w:sz w:val="14"/>
                <w:szCs w:val="14"/>
              </w:rPr>
              <w:t>(95% CI)</w:t>
            </w:r>
          </w:p>
        </w:tc>
      </w:tr>
      <w:tr w:rsidR="00A84C3D" w:rsidRPr="00D85400" w14:paraId="1E29EA07" w14:textId="77777777" w:rsidTr="00AC51B5">
        <w:trPr>
          <w:trHeight w:val="268"/>
          <w:jc w:val="center"/>
        </w:trPr>
        <w:tc>
          <w:tcPr>
            <w:tcW w:w="2405" w:type="dxa"/>
            <w:vMerge/>
          </w:tcPr>
          <w:p w14:paraId="34D1859A" w14:textId="77777777" w:rsidR="00A84C3D" w:rsidRPr="00D85400" w:rsidRDefault="00A84C3D" w:rsidP="00AC51B5">
            <w:pPr>
              <w:rPr>
                <w:rFonts w:ascii="Arial" w:hAnsi="Arial" w:cs="Arial"/>
                <w:sz w:val="18"/>
                <w:szCs w:val="18"/>
              </w:rPr>
            </w:pPr>
          </w:p>
        </w:tc>
        <w:tc>
          <w:tcPr>
            <w:tcW w:w="1843" w:type="dxa"/>
            <w:vAlign w:val="center"/>
          </w:tcPr>
          <w:p w14:paraId="64FF2BC0" w14:textId="77777777" w:rsidR="00A84C3D" w:rsidRPr="00D85400" w:rsidRDefault="00A84C3D" w:rsidP="00AC51B5">
            <w:pPr>
              <w:jc w:val="center"/>
              <w:rPr>
                <w:rFonts w:ascii="Arial" w:hAnsi="Arial" w:cs="Arial"/>
                <w:b/>
                <w:bCs/>
                <w:sz w:val="14"/>
                <w:szCs w:val="14"/>
              </w:rPr>
            </w:pPr>
            <w:r w:rsidRPr="00D85400">
              <w:rPr>
                <w:rFonts w:ascii="Arial" w:hAnsi="Arial" w:cs="Arial"/>
                <w:b/>
                <w:bCs/>
                <w:sz w:val="18"/>
                <w:szCs w:val="18"/>
              </w:rPr>
              <w:t>Intervention</w:t>
            </w:r>
          </w:p>
        </w:tc>
        <w:tc>
          <w:tcPr>
            <w:tcW w:w="1843" w:type="dxa"/>
            <w:vMerge/>
            <w:vAlign w:val="center"/>
          </w:tcPr>
          <w:p w14:paraId="2C3E578B" w14:textId="77777777" w:rsidR="00A84C3D" w:rsidRPr="00D85400" w:rsidRDefault="00A84C3D" w:rsidP="00AC51B5">
            <w:pPr>
              <w:jc w:val="center"/>
              <w:rPr>
                <w:rFonts w:ascii="Arial" w:hAnsi="Arial" w:cs="Arial"/>
                <w:b/>
                <w:bCs/>
                <w:sz w:val="18"/>
                <w:szCs w:val="18"/>
              </w:rPr>
            </w:pPr>
          </w:p>
        </w:tc>
        <w:tc>
          <w:tcPr>
            <w:tcW w:w="1984" w:type="dxa"/>
            <w:vMerge/>
            <w:vAlign w:val="center"/>
          </w:tcPr>
          <w:p w14:paraId="6EB12D76" w14:textId="77777777" w:rsidR="00A84C3D" w:rsidRPr="00D85400" w:rsidRDefault="00A84C3D" w:rsidP="00AC51B5">
            <w:pPr>
              <w:jc w:val="center"/>
              <w:rPr>
                <w:rFonts w:ascii="Arial" w:hAnsi="Arial" w:cs="Arial"/>
                <w:b/>
                <w:bCs/>
                <w:sz w:val="18"/>
                <w:szCs w:val="18"/>
              </w:rPr>
            </w:pPr>
          </w:p>
        </w:tc>
      </w:tr>
      <w:tr w:rsidR="00A84C3D" w:rsidRPr="00D85400" w14:paraId="5B8186EC" w14:textId="77777777" w:rsidTr="00AC51B5">
        <w:trPr>
          <w:trHeight w:val="283"/>
          <w:jc w:val="center"/>
        </w:trPr>
        <w:tc>
          <w:tcPr>
            <w:tcW w:w="2405" w:type="dxa"/>
            <w:vAlign w:val="center"/>
          </w:tcPr>
          <w:p w14:paraId="4903C038" w14:textId="77777777" w:rsidR="00A84C3D" w:rsidRPr="00D85400" w:rsidRDefault="00A84C3D" w:rsidP="00AC51B5">
            <w:pPr>
              <w:rPr>
                <w:rFonts w:ascii="Arial" w:hAnsi="Arial" w:cs="Arial"/>
                <w:sz w:val="18"/>
                <w:szCs w:val="18"/>
              </w:rPr>
            </w:pPr>
            <w:r w:rsidRPr="00D85400">
              <w:rPr>
                <w:rFonts w:ascii="Arial" w:hAnsi="Arial" w:cs="Arial"/>
                <w:sz w:val="18"/>
                <w:szCs w:val="18"/>
              </w:rPr>
              <w:t>Any skin disease</w:t>
            </w:r>
          </w:p>
        </w:tc>
        <w:tc>
          <w:tcPr>
            <w:tcW w:w="1843" w:type="dxa"/>
            <w:vAlign w:val="center"/>
          </w:tcPr>
          <w:p w14:paraId="2FF20E98"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142.9 (138.1, 147.8)</w:t>
            </w:r>
          </w:p>
        </w:tc>
        <w:tc>
          <w:tcPr>
            <w:tcW w:w="1843" w:type="dxa"/>
            <w:vAlign w:val="center"/>
          </w:tcPr>
          <w:p w14:paraId="7426A66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0.43 (0.41, 0.45)</w:t>
            </w:r>
          </w:p>
        </w:tc>
        <w:tc>
          <w:tcPr>
            <w:tcW w:w="1984" w:type="dxa"/>
            <w:vAlign w:val="center"/>
          </w:tcPr>
          <w:p w14:paraId="09CB68D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0.42 (0.41, 0.44)</w:t>
            </w:r>
          </w:p>
        </w:tc>
      </w:tr>
      <w:tr w:rsidR="00A84C3D" w:rsidRPr="00D85400" w14:paraId="197C0708" w14:textId="77777777" w:rsidTr="00AC51B5">
        <w:trPr>
          <w:trHeight w:val="250"/>
          <w:jc w:val="center"/>
        </w:trPr>
        <w:tc>
          <w:tcPr>
            <w:tcW w:w="8075" w:type="dxa"/>
            <w:gridSpan w:val="4"/>
            <w:shd w:val="clear" w:color="auto" w:fill="E8E8E8" w:themeFill="background2"/>
          </w:tcPr>
          <w:p w14:paraId="1321F9E2" w14:textId="77777777" w:rsidR="00A84C3D" w:rsidRPr="00D85400" w:rsidRDefault="00A84C3D" w:rsidP="00AC51B5">
            <w:pPr>
              <w:rPr>
                <w:rFonts w:ascii="Arial" w:hAnsi="Arial" w:cs="Arial"/>
                <w:b/>
                <w:bCs/>
                <w:sz w:val="18"/>
                <w:szCs w:val="18"/>
              </w:rPr>
            </w:pPr>
            <w:r w:rsidRPr="00D85400">
              <w:rPr>
                <w:rFonts w:ascii="Arial" w:hAnsi="Arial" w:cs="Arial"/>
                <w:b/>
                <w:bCs/>
                <w:sz w:val="18"/>
                <w:szCs w:val="18"/>
              </w:rPr>
              <w:t>By specific skin disease:</w:t>
            </w:r>
          </w:p>
        </w:tc>
      </w:tr>
      <w:tr w:rsidR="00A84C3D" w:rsidRPr="00D85400" w14:paraId="49004D75" w14:textId="77777777" w:rsidTr="00AC51B5">
        <w:trPr>
          <w:trHeight w:val="237"/>
          <w:jc w:val="center"/>
        </w:trPr>
        <w:tc>
          <w:tcPr>
            <w:tcW w:w="2405" w:type="dxa"/>
            <w:vAlign w:val="center"/>
          </w:tcPr>
          <w:p w14:paraId="46266CA9" w14:textId="77777777" w:rsidR="00A84C3D" w:rsidRPr="00D85400" w:rsidRDefault="00A84C3D" w:rsidP="00AC51B5">
            <w:pPr>
              <w:rPr>
                <w:rFonts w:ascii="Arial" w:hAnsi="Arial" w:cs="Arial"/>
                <w:sz w:val="18"/>
                <w:szCs w:val="18"/>
              </w:rPr>
            </w:pPr>
            <w:r w:rsidRPr="00D85400">
              <w:rPr>
                <w:rFonts w:ascii="Arial" w:hAnsi="Arial" w:cs="Arial"/>
                <w:sz w:val="18"/>
                <w:szCs w:val="18"/>
              </w:rPr>
              <w:t>Complex wound</w:t>
            </w:r>
            <w:r w:rsidRPr="00D85400">
              <w:rPr>
                <w:rFonts w:ascii="Arial" w:hAnsi="Arial" w:cs="Arial"/>
                <w:sz w:val="18"/>
                <w:szCs w:val="18"/>
                <w:vertAlign w:val="superscript"/>
              </w:rPr>
              <w:t>‡</w:t>
            </w:r>
          </w:p>
        </w:tc>
        <w:tc>
          <w:tcPr>
            <w:tcW w:w="1843" w:type="dxa"/>
            <w:vAlign w:val="center"/>
          </w:tcPr>
          <w:p w14:paraId="4B23766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27.0 (25.0, 29.2)</w:t>
            </w:r>
          </w:p>
        </w:tc>
        <w:tc>
          <w:tcPr>
            <w:tcW w:w="1843" w:type="dxa"/>
            <w:vAlign w:val="center"/>
          </w:tcPr>
          <w:p w14:paraId="2A82DDB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0.15 (0.13, 0.16)</w:t>
            </w:r>
          </w:p>
        </w:tc>
        <w:tc>
          <w:tcPr>
            <w:tcW w:w="1984" w:type="dxa"/>
            <w:vAlign w:val="center"/>
          </w:tcPr>
          <w:p w14:paraId="798045BD"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0.14 (0.12, 0.16)</w:t>
            </w:r>
          </w:p>
        </w:tc>
      </w:tr>
      <w:tr w:rsidR="00A84C3D" w:rsidRPr="00D85400" w14:paraId="29D76F73" w14:textId="77777777" w:rsidTr="00AC51B5">
        <w:trPr>
          <w:trHeight w:val="237"/>
          <w:jc w:val="center"/>
        </w:trPr>
        <w:tc>
          <w:tcPr>
            <w:tcW w:w="2405" w:type="dxa"/>
            <w:vAlign w:val="center"/>
          </w:tcPr>
          <w:p w14:paraId="2BA86DA1" w14:textId="77777777" w:rsidR="00A84C3D" w:rsidRPr="00D85400" w:rsidRDefault="00A84C3D" w:rsidP="00AC51B5">
            <w:pPr>
              <w:rPr>
                <w:rFonts w:ascii="Arial" w:hAnsi="Arial" w:cs="Arial"/>
                <w:sz w:val="18"/>
                <w:szCs w:val="18"/>
              </w:rPr>
            </w:pPr>
            <w:r w:rsidRPr="00D85400">
              <w:rPr>
                <w:rFonts w:ascii="Arial" w:hAnsi="Arial" w:cs="Arial"/>
                <w:sz w:val="18"/>
                <w:szCs w:val="18"/>
              </w:rPr>
              <w:t>Inflammatory dermatoses</w:t>
            </w:r>
            <w:r w:rsidRPr="00D85400">
              <w:rPr>
                <w:rFonts w:ascii="Arial" w:hAnsi="Arial" w:cs="Arial"/>
                <w:sz w:val="18"/>
                <w:szCs w:val="18"/>
                <w:vertAlign w:val="superscript"/>
              </w:rPr>
              <w:t>§</w:t>
            </w:r>
          </w:p>
        </w:tc>
        <w:tc>
          <w:tcPr>
            <w:tcW w:w="1843" w:type="dxa"/>
            <w:vAlign w:val="center"/>
          </w:tcPr>
          <w:p w14:paraId="77827115"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33.7 (31.4, 36.2)</w:t>
            </w:r>
          </w:p>
        </w:tc>
        <w:tc>
          <w:tcPr>
            <w:tcW w:w="1843" w:type="dxa"/>
            <w:vAlign w:val="center"/>
          </w:tcPr>
          <w:p w14:paraId="62392A4A"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0.15 (0.14, 0.17)</w:t>
            </w:r>
          </w:p>
        </w:tc>
        <w:tc>
          <w:tcPr>
            <w:tcW w:w="1984" w:type="dxa"/>
            <w:vAlign w:val="center"/>
          </w:tcPr>
          <w:p w14:paraId="461835DE"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0.15 (0.13, 0.17)</w:t>
            </w:r>
          </w:p>
        </w:tc>
      </w:tr>
      <w:tr w:rsidR="00A84C3D" w:rsidRPr="00D85400" w14:paraId="24EAD2CD" w14:textId="77777777" w:rsidTr="00AC51B5">
        <w:trPr>
          <w:trHeight w:val="237"/>
          <w:jc w:val="center"/>
        </w:trPr>
        <w:tc>
          <w:tcPr>
            <w:tcW w:w="2405" w:type="dxa"/>
            <w:vAlign w:val="center"/>
          </w:tcPr>
          <w:p w14:paraId="48DB5489" w14:textId="77777777" w:rsidR="00A84C3D" w:rsidRPr="00D85400" w:rsidRDefault="00A84C3D" w:rsidP="00AC51B5">
            <w:pPr>
              <w:rPr>
                <w:rFonts w:ascii="Arial" w:hAnsi="Arial" w:cs="Arial"/>
                <w:sz w:val="18"/>
                <w:szCs w:val="18"/>
              </w:rPr>
            </w:pPr>
            <w:r w:rsidRPr="00D85400">
              <w:rPr>
                <w:rFonts w:ascii="Arial" w:hAnsi="Arial" w:cs="Arial"/>
                <w:sz w:val="18"/>
                <w:szCs w:val="18"/>
              </w:rPr>
              <w:t>Ringworm</w:t>
            </w:r>
          </w:p>
        </w:tc>
        <w:tc>
          <w:tcPr>
            <w:tcW w:w="1843" w:type="dxa"/>
            <w:vAlign w:val="center"/>
          </w:tcPr>
          <w:p w14:paraId="2146E9B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6.46 (5.50, 7.58)</w:t>
            </w:r>
          </w:p>
        </w:tc>
        <w:tc>
          <w:tcPr>
            <w:tcW w:w="1843" w:type="dxa"/>
            <w:vAlign w:val="center"/>
          </w:tcPr>
          <w:p w14:paraId="38817C3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1.39 (1.17, 1.65)</w:t>
            </w:r>
          </w:p>
        </w:tc>
        <w:tc>
          <w:tcPr>
            <w:tcW w:w="1984" w:type="dxa"/>
            <w:vAlign w:val="center"/>
          </w:tcPr>
          <w:p w14:paraId="5A87C058"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1.38 (1.16, 1.63)</w:t>
            </w:r>
          </w:p>
        </w:tc>
      </w:tr>
      <w:tr w:rsidR="00A84C3D" w:rsidRPr="00D85400" w14:paraId="208E2A6B" w14:textId="77777777" w:rsidTr="00AC51B5">
        <w:trPr>
          <w:trHeight w:val="237"/>
          <w:jc w:val="center"/>
        </w:trPr>
        <w:tc>
          <w:tcPr>
            <w:tcW w:w="2405" w:type="dxa"/>
            <w:vAlign w:val="center"/>
          </w:tcPr>
          <w:p w14:paraId="5FA5CC5A" w14:textId="77777777" w:rsidR="00A84C3D" w:rsidRPr="00D85400" w:rsidRDefault="00A84C3D" w:rsidP="00AC51B5">
            <w:pPr>
              <w:rPr>
                <w:rFonts w:ascii="Arial" w:hAnsi="Arial" w:cs="Arial"/>
                <w:sz w:val="18"/>
                <w:szCs w:val="18"/>
              </w:rPr>
            </w:pPr>
            <w:r w:rsidRPr="00D85400">
              <w:rPr>
                <w:rFonts w:ascii="Arial" w:hAnsi="Arial" w:cs="Arial"/>
                <w:sz w:val="18"/>
                <w:szCs w:val="18"/>
              </w:rPr>
              <w:t>Scabies</w:t>
            </w:r>
          </w:p>
        </w:tc>
        <w:tc>
          <w:tcPr>
            <w:tcW w:w="1843" w:type="dxa"/>
            <w:vAlign w:val="center"/>
          </w:tcPr>
          <w:p w14:paraId="769D7647"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0.8 (0.5, 1.2)</w:t>
            </w:r>
          </w:p>
        </w:tc>
        <w:tc>
          <w:tcPr>
            <w:tcW w:w="1843" w:type="dxa"/>
            <w:vAlign w:val="center"/>
          </w:tcPr>
          <w:p w14:paraId="11CF7CFA"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14.81 (9.31, 23.59)</w:t>
            </w:r>
          </w:p>
        </w:tc>
        <w:tc>
          <w:tcPr>
            <w:tcW w:w="1984" w:type="dxa"/>
            <w:vAlign w:val="center"/>
          </w:tcPr>
          <w:p w14:paraId="5FFA4DF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14.51 (9.11, 23.10)</w:t>
            </w:r>
          </w:p>
        </w:tc>
      </w:tr>
      <w:tr w:rsidR="00A84C3D" w:rsidRPr="00D85400" w14:paraId="0A79467B" w14:textId="77777777" w:rsidTr="00AC51B5">
        <w:trPr>
          <w:trHeight w:val="237"/>
          <w:jc w:val="center"/>
        </w:trPr>
        <w:tc>
          <w:tcPr>
            <w:tcW w:w="2405" w:type="dxa"/>
            <w:vAlign w:val="center"/>
          </w:tcPr>
          <w:p w14:paraId="08FE0000" w14:textId="77777777" w:rsidR="00A84C3D" w:rsidRPr="00D85400" w:rsidRDefault="00A84C3D" w:rsidP="00AC51B5">
            <w:pPr>
              <w:rPr>
                <w:rFonts w:ascii="Arial" w:hAnsi="Arial" w:cs="Arial"/>
                <w:i/>
                <w:iCs/>
                <w:sz w:val="18"/>
                <w:szCs w:val="18"/>
              </w:rPr>
            </w:pPr>
            <w:r w:rsidRPr="00D85400">
              <w:rPr>
                <w:rFonts w:ascii="Arial" w:hAnsi="Arial" w:cs="Arial"/>
                <w:i/>
                <w:iCs/>
                <w:sz w:val="18"/>
                <w:szCs w:val="18"/>
              </w:rPr>
              <w:t>Any other skin disease</w:t>
            </w:r>
          </w:p>
        </w:tc>
        <w:tc>
          <w:tcPr>
            <w:tcW w:w="1843" w:type="dxa"/>
            <w:vAlign w:val="center"/>
          </w:tcPr>
          <w:p w14:paraId="1352AB2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74.9 (71.45, 78.52)</w:t>
            </w:r>
          </w:p>
        </w:tc>
        <w:tc>
          <w:tcPr>
            <w:tcW w:w="1843" w:type="dxa"/>
            <w:vAlign w:val="center"/>
          </w:tcPr>
          <w:p w14:paraId="657D0F58"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0.43 (0.40, 0.45)</w:t>
            </w:r>
          </w:p>
        </w:tc>
        <w:tc>
          <w:tcPr>
            <w:tcW w:w="1984" w:type="dxa"/>
            <w:vAlign w:val="center"/>
          </w:tcPr>
          <w:p w14:paraId="09C29FCE"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0.42 (0.40, 0.45)</w:t>
            </w:r>
          </w:p>
        </w:tc>
      </w:tr>
      <w:tr w:rsidR="00A84C3D" w:rsidRPr="00D85400" w14:paraId="0F4EB257" w14:textId="77777777" w:rsidTr="00AC51B5">
        <w:trPr>
          <w:trHeight w:val="250"/>
          <w:jc w:val="center"/>
        </w:trPr>
        <w:tc>
          <w:tcPr>
            <w:tcW w:w="8075" w:type="dxa"/>
            <w:gridSpan w:val="4"/>
            <w:shd w:val="clear" w:color="auto" w:fill="E8E8E8" w:themeFill="background2"/>
            <w:vAlign w:val="center"/>
          </w:tcPr>
          <w:p w14:paraId="69918957" w14:textId="77777777" w:rsidR="00A84C3D" w:rsidRPr="00D85400" w:rsidRDefault="00A84C3D" w:rsidP="00AC51B5">
            <w:pPr>
              <w:rPr>
                <w:rFonts w:ascii="Arial" w:hAnsi="Arial" w:cs="Arial"/>
                <w:sz w:val="18"/>
                <w:szCs w:val="18"/>
              </w:rPr>
            </w:pPr>
            <w:r w:rsidRPr="00D85400">
              <w:rPr>
                <w:rFonts w:ascii="Arial" w:hAnsi="Arial" w:cs="Arial"/>
                <w:b/>
                <w:bCs/>
                <w:sz w:val="18"/>
                <w:szCs w:val="18"/>
              </w:rPr>
              <w:t>By patient characteristic:</w:t>
            </w:r>
          </w:p>
        </w:tc>
      </w:tr>
      <w:tr w:rsidR="00A84C3D" w:rsidRPr="00D85400" w14:paraId="304F91F3" w14:textId="77777777" w:rsidTr="00AC51B5">
        <w:trPr>
          <w:trHeight w:val="237"/>
          <w:jc w:val="center"/>
        </w:trPr>
        <w:tc>
          <w:tcPr>
            <w:tcW w:w="8075" w:type="dxa"/>
            <w:gridSpan w:val="4"/>
          </w:tcPr>
          <w:p w14:paraId="591C5E04" w14:textId="77777777" w:rsidR="00A84C3D" w:rsidRPr="00D85400" w:rsidRDefault="00A84C3D" w:rsidP="00AC51B5">
            <w:pPr>
              <w:rPr>
                <w:rFonts w:ascii="Arial" w:hAnsi="Arial" w:cs="Arial"/>
                <w:sz w:val="18"/>
                <w:szCs w:val="18"/>
              </w:rPr>
            </w:pPr>
            <w:r w:rsidRPr="00D85400">
              <w:rPr>
                <w:rFonts w:ascii="Arial" w:hAnsi="Arial" w:cs="Arial"/>
                <w:b/>
                <w:bCs/>
                <w:sz w:val="18"/>
                <w:szCs w:val="18"/>
              </w:rPr>
              <w:t>Sex:</w:t>
            </w:r>
          </w:p>
        </w:tc>
      </w:tr>
      <w:tr w:rsidR="00A84C3D" w:rsidRPr="00D85400" w14:paraId="7EBAC07F" w14:textId="77777777" w:rsidTr="00AC51B5">
        <w:trPr>
          <w:trHeight w:val="237"/>
          <w:jc w:val="center"/>
        </w:trPr>
        <w:tc>
          <w:tcPr>
            <w:tcW w:w="2405" w:type="dxa"/>
          </w:tcPr>
          <w:p w14:paraId="779EF097" w14:textId="77777777" w:rsidR="00A84C3D" w:rsidRPr="00D85400" w:rsidRDefault="00A84C3D" w:rsidP="00AC51B5">
            <w:pPr>
              <w:rPr>
                <w:rFonts w:ascii="Arial" w:hAnsi="Arial" w:cs="Arial"/>
                <w:sz w:val="18"/>
                <w:szCs w:val="18"/>
              </w:rPr>
            </w:pPr>
            <w:r w:rsidRPr="00D85400">
              <w:rPr>
                <w:rFonts w:ascii="Arial" w:hAnsi="Arial" w:cs="Arial"/>
                <w:sz w:val="18"/>
                <w:szCs w:val="18"/>
              </w:rPr>
              <w:t>Male</w:t>
            </w:r>
          </w:p>
        </w:tc>
        <w:tc>
          <w:tcPr>
            <w:tcW w:w="1843" w:type="dxa"/>
            <w:vAlign w:val="center"/>
          </w:tcPr>
          <w:p w14:paraId="2780BE7A"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113.7 (107.8, 119.9)</w:t>
            </w:r>
          </w:p>
        </w:tc>
        <w:tc>
          <w:tcPr>
            <w:tcW w:w="1843" w:type="dxa"/>
            <w:vAlign w:val="center"/>
          </w:tcPr>
          <w:p w14:paraId="11181E4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0.53 (0.50, 0.56)</w:t>
            </w:r>
          </w:p>
        </w:tc>
        <w:tc>
          <w:tcPr>
            <w:tcW w:w="1984" w:type="dxa"/>
            <w:vAlign w:val="center"/>
          </w:tcPr>
          <w:p w14:paraId="654E0FA3"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0.53 (0.49, 0.56)</w:t>
            </w:r>
          </w:p>
        </w:tc>
      </w:tr>
      <w:tr w:rsidR="00A84C3D" w:rsidRPr="00D85400" w14:paraId="26BAF5EC" w14:textId="77777777" w:rsidTr="00AC51B5">
        <w:trPr>
          <w:trHeight w:val="237"/>
          <w:jc w:val="center"/>
        </w:trPr>
        <w:tc>
          <w:tcPr>
            <w:tcW w:w="2405" w:type="dxa"/>
          </w:tcPr>
          <w:p w14:paraId="5D77B1A2" w14:textId="77777777" w:rsidR="00A84C3D" w:rsidRPr="00D85400" w:rsidRDefault="00A84C3D" w:rsidP="00AC51B5">
            <w:pPr>
              <w:rPr>
                <w:rFonts w:ascii="Arial" w:hAnsi="Arial" w:cs="Arial"/>
                <w:sz w:val="18"/>
                <w:szCs w:val="18"/>
              </w:rPr>
            </w:pPr>
            <w:r w:rsidRPr="00D85400">
              <w:rPr>
                <w:rFonts w:ascii="Arial" w:hAnsi="Arial" w:cs="Arial"/>
                <w:sz w:val="18"/>
                <w:szCs w:val="18"/>
              </w:rPr>
              <w:t>Female</w:t>
            </w:r>
          </w:p>
        </w:tc>
        <w:tc>
          <w:tcPr>
            <w:tcW w:w="1843" w:type="dxa"/>
            <w:vAlign w:val="center"/>
          </w:tcPr>
          <w:p w14:paraId="53E68A7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174.1 (166.5, 182.0)</w:t>
            </w:r>
          </w:p>
        </w:tc>
        <w:tc>
          <w:tcPr>
            <w:tcW w:w="1843" w:type="dxa"/>
            <w:vAlign w:val="center"/>
          </w:tcPr>
          <w:p w14:paraId="4E5ABF50"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0.36 (0.34, 0.38)</w:t>
            </w:r>
          </w:p>
        </w:tc>
        <w:tc>
          <w:tcPr>
            <w:tcW w:w="1984" w:type="dxa"/>
            <w:vAlign w:val="center"/>
          </w:tcPr>
          <w:p w14:paraId="0A6A2FDD"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0.35 (0.33, 0.37)</w:t>
            </w:r>
          </w:p>
        </w:tc>
      </w:tr>
      <w:tr w:rsidR="00A84C3D" w:rsidRPr="00D85400" w14:paraId="5AEFD9F1" w14:textId="77777777" w:rsidTr="00AC51B5">
        <w:trPr>
          <w:trHeight w:val="237"/>
          <w:jc w:val="center"/>
        </w:trPr>
        <w:tc>
          <w:tcPr>
            <w:tcW w:w="8075" w:type="dxa"/>
            <w:gridSpan w:val="4"/>
          </w:tcPr>
          <w:p w14:paraId="6D7920E5" w14:textId="77777777" w:rsidR="00A84C3D" w:rsidRPr="00D85400" w:rsidRDefault="00A84C3D" w:rsidP="00AC51B5">
            <w:pPr>
              <w:rPr>
                <w:rFonts w:ascii="Arial" w:hAnsi="Arial" w:cs="Arial"/>
                <w:sz w:val="18"/>
                <w:szCs w:val="18"/>
              </w:rPr>
            </w:pPr>
            <w:r w:rsidRPr="00D85400">
              <w:rPr>
                <w:rFonts w:ascii="Arial" w:hAnsi="Arial" w:cs="Arial"/>
                <w:b/>
                <w:bCs/>
                <w:sz w:val="18"/>
                <w:szCs w:val="18"/>
              </w:rPr>
              <w:t>Age group:</w:t>
            </w:r>
          </w:p>
        </w:tc>
      </w:tr>
      <w:tr w:rsidR="00A84C3D" w:rsidRPr="00D85400" w14:paraId="02A47C89" w14:textId="77777777" w:rsidTr="00AC51B5">
        <w:trPr>
          <w:trHeight w:val="237"/>
          <w:jc w:val="center"/>
        </w:trPr>
        <w:tc>
          <w:tcPr>
            <w:tcW w:w="2405" w:type="dxa"/>
          </w:tcPr>
          <w:p w14:paraId="3E88C9FE" w14:textId="77777777" w:rsidR="00A84C3D" w:rsidRPr="00D85400" w:rsidRDefault="00A84C3D" w:rsidP="00AC51B5">
            <w:pPr>
              <w:rPr>
                <w:rFonts w:ascii="Arial" w:hAnsi="Arial" w:cs="Arial"/>
                <w:sz w:val="18"/>
                <w:szCs w:val="18"/>
              </w:rPr>
            </w:pPr>
            <w:r w:rsidRPr="00D85400">
              <w:rPr>
                <w:rFonts w:ascii="Arial" w:hAnsi="Arial" w:cs="Arial"/>
                <w:sz w:val="18"/>
                <w:szCs w:val="18"/>
              </w:rPr>
              <w:t>PSAC (0-4 years)</w:t>
            </w:r>
          </w:p>
        </w:tc>
        <w:tc>
          <w:tcPr>
            <w:tcW w:w="1843" w:type="dxa"/>
            <w:vAlign w:val="center"/>
          </w:tcPr>
          <w:p w14:paraId="20B9EE2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213.5 (198.0, 230.2)</w:t>
            </w:r>
          </w:p>
        </w:tc>
        <w:tc>
          <w:tcPr>
            <w:tcW w:w="1843" w:type="dxa"/>
            <w:vAlign w:val="center"/>
          </w:tcPr>
          <w:p w14:paraId="17F19EE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0.69 (0.63, 0.75)</w:t>
            </w:r>
          </w:p>
        </w:tc>
        <w:tc>
          <w:tcPr>
            <w:tcW w:w="1984" w:type="dxa"/>
            <w:vAlign w:val="center"/>
          </w:tcPr>
          <w:p w14:paraId="2B695311"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0.69 (0.63, 0.75)</w:t>
            </w:r>
          </w:p>
        </w:tc>
      </w:tr>
      <w:tr w:rsidR="00A84C3D" w:rsidRPr="00D85400" w14:paraId="0A88EEBA" w14:textId="77777777" w:rsidTr="00AC51B5">
        <w:trPr>
          <w:trHeight w:val="237"/>
          <w:jc w:val="center"/>
        </w:trPr>
        <w:tc>
          <w:tcPr>
            <w:tcW w:w="2405" w:type="dxa"/>
          </w:tcPr>
          <w:p w14:paraId="7B4A4093" w14:textId="77777777" w:rsidR="00A84C3D" w:rsidRPr="00D85400" w:rsidRDefault="00A84C3D" w:rsidP="00AC51B5">
            <w:pPr>
              <w:rPr>
                <w:rFonts w:ascii="Arial" w:hAnsi="Arial" w:cs="Arial"/>
                <w:sz w:val="18"/>
                <w:szCs w:val="18"/>
              </w:rPr>
            </w:pPr>
            <w:r w:rsidRPr="00D85400">
              <w:rPr>
                <w:rFonts w:ascii="Arial" w:hAnsi="Arial" w:cs="Arial"/>
                <w:sz w:val="18"/>
                <w:szCs w:val="18"/>
              </w:rPr>
              <w:t>SAC    (5-17 years)</w:t>
            </w:r>
          </w:p>
        </w:tc>
        <w:tc>
          <w:tcPr>
            <w:tcW w:w="1843" w:type="dxa"/>
            <w:vAlign w:val="center"/>
          </w:tcPr>
          <w:p w14:paraId="6A9C3912"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79.0 (72.8, 85.8)</w:t>
            </w:r>
          </w:p>
        </w:tc>
        <w:tc>
          <w:tcPr>
            <w:tcW w:w="1843" w:type="dxa"/>
            <w:vAlign w:val="center"/>
          </w:tcPr>
          <w:p w14:paraId="0646471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0.62 (0.57, 0.69)</w:t>
            </w:r>
          </w:p>
        </w:tc>
        <w:tc>
          <w:tcPr>
            <w:tcW w:w="1984" w:type="dxa"/>
            <w:vAlign w:val="center"/>
          </w:tcPr>
          <w:p w14:paraId="51216E15"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0.62 (0.57, 0.68)</w:t>
            </w:r>
          </w:p>
        </w:tc>
      </w:tr>
      <w:tr w:rsidR="00A84C3D" w:rsidRPr="00D85400" w14:paraId="0E0D8F43" w14:textId="77777777" w:rsidTr="00AC51B5">
        <w:trPr>
          <w:trHeight w:val="237"/>
          <w:jc w:val="center"/>
        </w:trPr>
        <w:tc>
          <w:tcPr>
            <w:tcW w:w="2405" w:type="dxa"/>
          </w:tcPr>
          <w:p w14:paraId="423B19E8" w14:textId="77777777" w:rsidR="00A84C3D" w:rsidRPr="00D85400" w:rsidRDefault="00A84C3D" w:rsidP="00AC51B5">
            <w:pPr>
              <w:rPr>
                <w:rFonts w:ascii="Arial" w:hAnsi="Arial" w:cs="Arial"/>
                <w:sz w:val="18"/>
                <w:szCs w:val="18"/>
              </w:rPr>
            </w:pPr>
            <w:r w:rsidRPr="00D85400">
              <w:rPr>
                <w:rFonts w:ascii="Arial" w:hAnsi="Arial" w:cs="Arial"/>
                <w:sz w:val="18"/>
                <w:szCs w:val="18"/>
              </w:rPr>
              <w:t>Young adult (18-39 years)</w:t>
            </w:r>
          </w:p>
        </w:tc>
        <w:tc>
          <w:tcPr>
            <w:tcW w:w="1843" w:type="dxa"/>
            <w:vAlign w:val="center"/>
          </w:tcPr>
          <w:p w14:paraId="705DA5EE"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126.2 (118.5, 134.4)</w:t>
            </w:r>
          </w:p>
        </w:tc>
        <w:tc>
          <w:tcPr>
            <w:tcW w:w="1843" w:type="dxa"/>
            <w:vAlign w:val="center"/>
          </w:tcPr>
          <w:p w14:paraId="53B394B2"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0.32 (0.29, 0.34)</w:t>
            </w:r>
          </w:p>
        </w:tc>
        <w:tc>
          <w:tcPr>
            <w:tcW w:w="1984" w:type="dxa"/>
            <w:vAlign w:val="center"/>
          </w:tcPr>
          <w:p w14:paraId="2B5C469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0.32 (0.29, 0.34)</w:t>
            </w:r>
          </w:p>
        </w:tc>
      </w:tr>
      <w:tr w:rsidR="00A84C3D" w:rsidRPr="00D85400" w14:paraId="652D16F6" w14:textId="77777777" w:rsidTr="00AC51B5">
        <w:trPr>
          <w:trHeight w:val="237"/>
          <w:jc w:val="center"/>
        </w:trPr>
        <w:tc>
          <w:tcPr>
            <w:tcW w:w="2405" w:type="dxa"/>
          </w:tcPr>
          <w:p w14:paraId="393DC6D8" w14:textId="77777777" w:rsidR="00A84C3D" w:rsidRPr="00D85400" w:rsidRDefault="00A84C3D" w:rsidP="00AC51B5">
            <w:pPr>
              <w:rPr>
                <w:rFonts w:ascii="Arial" w:hAnsi="Arial" w:cs="Arial"/>
                <w:sz w:val="18"/>
                <w:szCs w:val="18"/>
              </w:rPr>
            </w:pPr>
            <w:r w:rsidRPr="00D85400">
              <w:rPr>
                <w:rFonts w:ascii="Arial" w:hAnsi="Arial" w:cs="Arial"/>
                <w:sz w:val="18"/>
                <w:szCs w:val="18"/>
              </w:rPr>
              <w:t>Older adult   (≥40 years)</w:t>
            </w:r>
          </w:p>
        </w:tc>
        <w:tc>
          <w:tcPr>
            <w:tcW w:w="1843" w:type="dxa"/>
            <w:vAlign w:val="center"/>
          </w:tcPr>
          <w:p w14:paraId="12022D9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214.4 (202.0, 227.6)</w:t>
            </w:r>
          </w:p>
        </w:tc>
        <w:tc>
          <w:tcPr>
            <w:tcW w:w="1843" w:type="dxa"/>
            <w:vAlign w:val="center"/>
          </w:tcPr>
          <w:p w14:paraId="789B49D3"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0.25 (0.23, 0.27)</w:t>
            </w:r>
          </w:p>
        </w:tc>
        <w:tc>
          <w:tcPr>
            <w:tcW w:w="1984" w:type="dxa"/>
            <w:vAlign w:val="center"/>
          </w:tcPr>
          <w:p w14:paraId="786C134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0.25 (0.23, 0.27)</w:t>
            </w:r>
          </w:p>
        </w:tc>
      </w:tr>
      <w:tr w:rsidR="00A84C3D" w:rsidRPr="00D85400" w14:paraId="017C7DB9" w14:textId="77777777" w:rsidTr="00AC51B5">
        <w:trPr>
          <w:trHeight w:val="237"/>
          <w:jc w:val="center"/>
        </w:trPr>
        <w:tc>
          <w:tcPr>
            <w:tcW w:w="8075" w:type="dxa"/>
            <w:gridSpan w:val="4"/>
          </w:tcPr>
          <w:p w14:paraId="0DD6B8CE" w14:textId="77777777" w:rsidR="00A84C3D" w:rsidRPr="00D85400" w:rsidRDefault="00A84C3D" w:rsidP="00AC51B5">
            <w:pPr>
              <w:rPr>
                <w:rFonts w:ascii="Arial" w:hAnsi="Arial" w:cs="Arial"/>
                <w:sz w:val="18"/>
                <w:szCs w:val="18"/>
              </w:rPr>
            </w:pPr>
            <w:r w:rsidRPr="00D85400">
              <w:rPr>
                <w:rFonts w:ascii="Arial" w:hAnsi="Arial" w:cs="Arial"/>
                <w:b/>
                <w:bCs/>
                <w:sz w:val="18"/>
                <w:szCs w:val="18"/>
              </w:rPr>
              <w:t>Place of residence:</w:t>
            </w:r>
          </w:p>
        </w:tc>
      </w:tr>
      <w:tr w:rsidR="00A84C3D" w:rsidRPr="00D85400" w14:paraId="0E206AC5" w14:textId="77777777" w:rsidTr="00AC51B5">
        <w:trPr>
          <w:trHeight w:val="237"/>
          <w:jc w:val="center"/>
        </w:trPr>
        <w:tc>
          <w:tcPr>
            <w:tcW w:w="2405" w:type="dxa"/>
          </w:tcPr>
          <w:p w14:paraId="1FEFCF3E" w14:textId="77777777" w:rsidR="00A84C3D" w:rsidRPr="00D85400" w:rsidRDefault="00A84C3D" w:rsidP="00AC51B5">
            <w:pPr>
              <w:rPr>
                <w:rFonts w:ascii="Arial" w:hAnsi="Arial" w:cs="Arial"/>
                <w:sz w:val="18"/>
                <w:szCs w:val="18"/>
              </w:rPr>
            </w:pPr>
            <w:r w:rsidRPr="00D85400">
              <w:rPr>
                <w:rFonts w:ascii="Arial" w:hAnsi="Arial" w:cs="Arial"/>
                <w:sz w:val="18"/>
                <w:szCs w:val="18"/>
              </w:rPr>
              <w:t>Very rural</w:t>
            </w:r>
          </w:p>
        </w:tc>
        <w:tc>
          <w:tcPr>
            <w:tcW w:w="3686" w:type="dxa"/>
            <w:gridSpan w:val="2"/>
            <w:vAlign w:val="center"/>
          </w:tcPr>
          <w:p w14:paraId="4DEE375E"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[Insufficient observations]</w:t>
            </w:r>
          </w:p>
        </w:tc>
        <w:tc>
          <w:tcPr>
            <w:tcW w:w="1984" w:type="dxa"/>
            <w:vMerge w:val="restart"/>
            <w:vAlign w:val="center"/>
          </w:tcPr>
          <w:p w14:paraId="46CEFF2E"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w:t>
            </w:r>
          </w:p>
        </w:tc>
      </w:tr>
      <w:tr w:rsidR="00A84C3D" w:rsidRPr="00D85400" w14:paraId="1CF1F609" w14:textId="77777777" w:rsidTr="00AC51B5">
        <w:trPr>
          <w:trHeight w:val="237"/>
          <w:jc w:val="center"/>
        </w:trPr>
        <w:tc>
          <w:tcPr>
            <w:tcW w:w="2405" w:type="dxa"/>
          </w:tcPr>
          <w:p w14:paraId="0CACBFFE" w14:textId="77777777" w:rsidR="00A84C3D" w:rsidRPr="00D85400" w:rsidRDefault="00A84C3D" w:rsidP="00AC51B5">
            <w:pPr>
              <w:rPr>
                <w:rFonts w:ascii="Arial" w:hAnsi="Arial" w:cs="Arial"/>
                <w:sz w:val="18"/>
                <w:szCs w:val="18"/>
              </w:rPr>
            </w:pPr>
            <w:r w:rsidRPr="00D85400">
              <w:rPr>
                <w:rFonts w:ascii="Arial" w:hAnsi="Arial" w:cs="Arial"/>
                <w:sz w:val="18"/>
                <w:szCs w:val="18"/>
              </w:rPr>
              <w:t>Rural</w:t>
            </w:r>
          </w:p>
        </w:tc>
        <w:tc>
          <w:tcPr>
            <w:tcW w:w="1843" w:type="dxa"/>
            <w:vAlign w:val="center"/>
          </w:tcPr>
          <w:p w14:paraId="5A4E1E22"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23.1 (20.4, 26.1)</w:t>
            </w:r>
          </w:p>
        </w:tc>
        <w:tc>
          <w:tcPr>
            <w:tcW w:w="1843" w:type="dxa"/>
            <w:vAlign w:val="center"/>
          </w:tcPr>
          <w:p w14:paraId="01E6D44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2.37 (2.08, 2.69)</w:t>
            </w:r>
          </w:p>
        </w:tc>
        <w:tc>
          <w:tcPr>
            <w:tcW w:w="1984" w:type="dxa"/>
            <w:vMerge/>
            <w:vAlign w:val="center"/>
          </w:tcPr>
          <w:p w14:paraId="0F6B2833" w14:textId="77777777" w:rsidR="00A84C3D" w:rsidRPr="00D85400" w:rsidRDefault="00A84C3D" w:rsidP="00AC51B5">
            <w:pPr>
              <w:jc w:val="center"/>
              <w:rPr>
                <w:rFonts w:ascii="Arial" w:hAnsi="Arial" w:cs="Arial"/>
                <w:sz w:val="18"/>
                <w:szCs w:val="18"/>
              </w:rPr>
            </w:pPr>
          </w:p>
        </w:tc>
      </w:tr>
      <w:tr w:rsidR="00A84C3D" w:rsidRPr="00D85400" w14:paraId="63CD0E93" w14:textId="77777777" w:rsidTr="00AC51B5">
        <w:trPr>
          <w:trHeight w:val="237"/>
          <w:jc w:val="center"/>
        </w:trPr>
        <w:tc>
          <w:tcPr>
            <w:tcW w:w="2405" w:type="dxa"/>
          </w:tcPr>
          <w:p w14:paraId="09788905" w14:textId="77777777" w:rsidR="00A84C3D" w:rsidRPr="00D85400" w:rsidRDefault="00A84C3D" w:rsidP="00AC51B5">
            <w:pPr>
              <w:rPr>
                <w:rFonts w:ascii="Arial" w:hAnsi="Arial" w:cs="Arial"/>
                <w:sz w:val="18"/>
                <w:szCs w:val="18"/>
              </w:rPr>
            </w:pPr>
            <w:r w:rsidRPr="00D85400">
              <w:rPr>
                <w:rFonts w:ascii="Arial" w:hAnsi="Arial" w:cs="Arial"/>
                <w:sz w:val="18"/>
                <w:szCs w:val="18"/>
              </w:rPr>
              <w:t>Urban</w:t>
            </w:r>
          </w:p>
        </w:tc>
        <w:tc>
          <w:tcPr>
            <w:tcW w:w="1843" w:type="dxa"/>
            <w:vAlign w:val="center"/>
          </w:tcPr>
          <w:p w14:paraId="702D3ECF"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95.5 (88.87, 102.56)</w:t>
            </w:r>
          </w:p>
        </w:tc>
        <w:tc>
          <w:tcPr>
            <w:tcW w:w="1843" w:type="dxa"/>
            <w:vAlign w:val="center"/>
          </w:tcPr>
          <w:p w14:paraId="12CF7BA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0.66 (0.60, 0.71)</w:t>
            </w:r>
          </w:p>
        </w:tc>
        <w:tc>
          <w:tcPr>
            <w:tcW w:w="1984" w:type="dxa"/>
            <w:vMerge/>
            <w:vAlign w:val="center"/>
          </w:tcPr>
          <w:p w14:paraId="3CC81B53" w14:textId="77777777" w:rsidR="00A84C3D" w:rsidRPr="00D85400" w:rsidRDefault="00A84C3D" w:rsidP="00AC51B5">
            <w:pPr>
              <w:jc w:val="center"/>
              <w:rPr>
                <w:rFonts w:ascii="Arial" w:hAnsi="Arial" w:cs="Arial"/>
                <w:sz w:val="18"/>
                <w:szCs w:val="18"/>
              </w:rPr>
            </w:pPr>
          </w:p>
        </w:tc>
      </w:tr>
    </w:tbl>
    <w:p w14:paraId="4CB50BEC" w14:textId="77777777" w:rsidR="00A84C3D" w:rsidRPr="00D85400" w:rsidRDefault="00A84C3D" w:rsidP="00A84C3D">
      <w:pPr>
        <w:rPr>
          <w:rFonts w:ascii="Arial" w:hAnsi="Arial" w:cs="Arial"/>
        </w:rPr>
      </w:pPr>
    </w:p>
    <w:p w14:paraId="58973380" w14:textId="77777777" w:rsidR="00A84C3D" w:rsidRPr="00D85400" w:rsidRDefault="00A84C3D" w:rsidP="00A84C3D">
      <w:pPr>
        <w:spacing w:line="480" w:lineRule="auto"/>
        <w:jc w:val="both"/>
        <w:rPr>
          <w:rFonts w:ascii="Arial" w:hAnsi="Arial" w:cs="Arial"/>
        </w:rPr>
      </w:pPr>
      <w:r w:rsidRPr="00D85400">
        <w:rPr>
          <w:rFonts w:ascii="Arial" w:hAnsi="Arial" w:cs="Arial"/>
          <w:sz w:val="18"/>
          <w:szCs w:val="18"/>
        </w:rPr>
        <w:t>IRR = incidence rate ratio; CI = confidence interval, PSAC = Pre-school age children, SAC = School age children. Incidence is expressed as cases per 1,000 resident population per year. *: Total of 10 754 observations. Missing data for sex (n=32); age group (n=113); place of residence (n=3 011). †: Total of 10 619 observations, mutually adjusted for patient sex and age group only. ‡: Defined as a recorded diagnosis of [Dermatitis] or [Pruritus] at CHPS facility or health centre; or a relevant [ICD-10 code] diagnosis at district hospital. §: Defined as an individual with two or more records of [Wound] or [Ulcer] within a two week period (pre-intervention: CHPS facility or health centre); an individual registered on a ‘wound tracker’ OR an individual recorded in OPD register with two or more records of [Wound] or [Ulcer] within a two week period (intervention: CHPS facility or health centre); or an individual with two or more diagnostic or procedural codes classified as wound or ulcer related within a two week period (intervention: district hospital).</w:t>
      </w:r>
      <w:r w:rsidRPr="00D85400">
        <w:rPr>
          <w:rFonts w:ascii="Arial" w:hAnsi="Arial" w:cs="Arial"/>
        </w:rPr>
        <w:br w:type="page"/>
      </w:r>
    </w:p>
    <w:p w14:paraId="3B9F9C61" w14:textId="77777777" w:rsidR="00A84C3D" w:rsidRPr="00D85400" w:rsidRDefault="00A84C3D" w:rsidP="00A84C3D">
      <w:pPr>
        <w:spacing w:line="480" w:lineRule="auto"/>
        <w:rPr>
          <w:rFonts w:ascii="Arial" w:hAnsi="Arial" w:cs="Arial"/>
        </w:rPr>
      </w:pPr>
      <w:r w:rsidRPr="00D85400">
        <w:rPr>
          <w:rFonts w:ascii="Arial" w:hAnsi="Arial" w:cs="Arial"/>
        </w:rPr>
        <w:lastRenderedPageBreak/>
        <w:t>Supplementary Table 3: Prevalence of any skin disease amongst cross-sectional survey participants in Atwima Mponua district; July–September 2024</w:t>
      </w:r>
    </w:p>
    <w:tbl>
      <w:tblPr>
        <w:tblStyle w:val="TableGrid"/>
        <w:tblW w:w="9067" w:type="dxa"/>
        <w:jc w:val="center"/>
        <w:tblLook w:val="04A0" w:firstRow="1" w:lastRow="0" w:firstColumn="1" w:lastColumn="0" w:noHBand="0" w:noVBand="1"/>
      </w:tblPr>
      <w:tblGrid>
        <w:gridCol w:w="2268"/>
        <w:gridCol w:w="1134"/>
        <w:gridCol w:w="1843"/>
        <w:gridCol w:w="1400"/>
        <w:gridCol w:w="727"/>
        <w:gridCol w:w="991"/>
        <w:gridCol w:w="704"/>
      </w:tblGrid>
      <w:tr w:rsidR="00A84C3D" w:rsidRPr="00D85400" w14:paraId="441EC5DE" w14:textId="77777777" w:rsidTr="00AC51B5">
        <w:trPr>
          <w:trHeight w:val="70"/>
          <w:jc w:val="center"/>
        </w:trPr>
        <w:tc>
          <w:tcPr>
            <w:tcW w:w="2268" w:type="dxa"/>
            <w:vMerge w:val="restart"/>
            <w:vAlign w:val="center"/>
          </w:tcPr>
          <w:p w14:paraId="753EF7C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Characteristic:</w:t>
            </w:r>
          </w:p>
        </w:tc>
        <w:tc>
          <w:tcPr>
            <w:tcW w:w="1134" w:type="dxa"/>
            <w:vAlign w:val="center"/>
          </w:tcPr>
          <w:p w14:paraId="0BB44C2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Participant with skin disease</w:t>
            </w:r>
          </w:p>
        </w:tc>
        <w:tc>
          <w:tcPr>
            <w:tcW w:w="1843" w:type="dxa"/>
            <w:vAlign w:val="center"/>
          </w:tcPr>
          <w:p w14:paraId="1EDA83A8"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Survey prevalence</w:t>
            </w:r>
          </w:p>
        </w:tc>
        <w:tc>
          <w:tcPr>
            <w:tcW w:w="1400" w:type="dxa"/>
            <w:vAlign w:val="center"/>
          </w:tcPr>
          <w:p w14:paraId="3FF997CD"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Age (years)</w:t>
            </w:r>
          </w:p>
        </w:tc>
        <w:tc>
          <w:tcPr>
            <w:tcW w:w="727" w:type="dxa"/>
            <w:vAlign w:val="center"/>
          </w:tcPr>
          <w:p w14:paraId="65417028"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Sex (male)</w:t>
            </w:r>
          </w:p>
        </w:tc>
        <w:tc>
          <w:tcPr>
            <w:tcW w:w="991" w:type="dxa"/>
            <w:vAlign w:val="center"/>
          </w:tcPr>
          <w:p w14:paraId="1A78A2D3"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Known to health system*</w:t>
            </w:r>
          </w:p>
        </w:tc>
        <w:tc>
          <w:tcPr>
            <w:tcW w:w="704" w:type="dxa"/>
            <w:vMerge w:val="restart"/>
            <w:vAlign w:val="center"/>
          </w:tcPr>
          <w:p w14:paraId="210B288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ICC</w:t>
            </w:r>
          </w:p>
        </w:tc>
      </w:tr>
      <w:tr w:rsidR="00A84C3D" w:rsidRPr="00D85400" w14:paraId="1D7D34C5" w14:textId="77777777" w:rsidTr="00AC51B5">
        <w:trPr>
          <w:trHeight w:val="70"/>
          <w:jc w:val="center"/>
        </w:trPr>
        <w:tc>
          <w:tcPr>
            <w:tcW w:w="2268" w:type="dxa"/>
            <w:vMerge/>
            <w:vAlign w:val="center"/>
          </w:tcPr>
          <w:p w14:paraId="6B99B508" w14:textId="77777777" w:rsidR="00A84C3D" w:rsidRPr="00D85400" w:rsidRDefault="00A84C3D" w:rsidP="00AC51B5">
            <w:pPr>
              <w:jc w:val="center"/>
              <w:rPr>
                <w:rFonts w:ascii="Arial" w:hAnsi="Arial" w:cs="Arial"/>
                <w:sz w:val="18"/>
                <w:szCs w:val="18"/>
              </w:rPr>
            </w:pPr>
          </w:p>
        </w:tc>
        <w:tc>
          <w:tcPr>
            <w:tcW w:w="1134" w:type="dxa"/>
            <w:vAlign w:val="center"/>
          </w:tcPr>
          <w:p w14:paraId="02C2D68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n=</w:t>
            </w:r>
          </w:p>
        </w:tc>
        <w:tc>
          <w:tcPr>
            <w:tcW w:w="1843" w:type="dxa"/>
            <w:vAlign w:val="center"/>
          </w:tcPr>
          <w:p w14:paraId="07AC3AEE"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 xml:space="preserve">/10 000 persons </w:t>
            </w:r>
          </w:p>
          <w:p w14:paraId="755D800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(95% CI)</w:t>
            </w:r>
          </w:p>
        </w:tc>
        <w:tc>
          <w:tcPr>
            <w:tcW w:w="1400" w:type="dxa"/>
            <w:vAlign w:val="center"/>
          </w:tcPr>
          <w:p w14:paraId="1F06370D"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Median (IQR)</w:t>
            </w:r>
          </w:p>
        </w:tc>
        <w:tc>
          <w:tcPr>
            <w:tcW w:w="727" w:type="dxa"/>
            <w:vAlign w:val="center"/>
          </w:tcPr>
          <w:p w14:paraId="4C7AAB3D"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w:t>
            </w:r>
          </w:p>
        </w:tc>
        <w:tc>
          <w:tcPr>
            <w:tcW w:w="991" w:type="dxa"/>
            <w:vAlign w:val="center"/>
          </w:tcPr>
          <w:p w14:paraId="190821DF"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w:t>
            </w:r>
          </w:p>
        </w:tc>
        <w:tc>
          <w:tcPr>
            <w:tcW w:w="704" w:type="dxa"/>
            <w:vMerge/>
          </w:tcPr>
          <w:p w14:paraId="68083243" w14:textId="77777777" w:rsidR="00A84C3D" w:rsidRPr="00D85400" w:rsidRDefault="00A84C3D" w:rsidP="00AC51B5">
            <w:pPr>
              <w:jc w:val="center"/>
              <w:rPr>
                <w:rFonts w:ascii="Arial" w:hAnsi="Arial" w:cs="Arial"/>
                <w:sz w:val="18"/>
                <w:szCs w:val="18"/>
              </w:rPr>
            </w:pPr>
          </w:p>
        </w:tc>
      </w:tr>
      <w:tr w:rsidR="00A84C3D" w:rsidRPr="00D85400" w14:paraId="0087C93D" w14:textId="77777777" w:rsidTr="00AC51B5">
        <w:trPr>
          <w:trHeight w:val="77"/>
          <w:jc w:val="center"/>
        </w:trPr>
        <w:tc>
          <w:tcPr>
            <w:tcW w:w="2268" w:type="dxa"/>
            <w:vAlign w:val="center"/>
          </w:tcPr>
          <w:p w14:paraId="675E29C7" w14:textId="77777777" w:rsidR="00A84C3D" w:rsidRPr="00D85400" w:rsidRDefault="00A84C3D" w:rsidP="00AC51B5">
            <w:pPr>
              <w:rPr>
                <w:rFonts w:ascii="Arial" w:hAnsi="Arial" w:cs="Arial"/>
                <w:sz w:val="18"/>
                <w:szCs w:val="18"/>
              </w:rPr>
            </w:pPr>
            <w:r w:rsidRPr="00D85400">
              <w:rPr>
                <w:rFonts w:ascii="Arial" w:hAnsi="Arial" w:cs="Arial"/>
                <w:sz w:val="18"/>
                <w:szCs w:val="18"/>
              </w:rPr>
              <w:t>Any skin disease</w:t>
            </w:r>
          </w:p>
        </w:tc>
        <w:tc>
          <w:tcPr>
            <w:tcW w:w="1134" w:type="dxa"/>
            <w:vAlign w:val="center"/>
          </w:tcPr>
          <w:p w14:paraId="2275AAAF"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2 393</w:t>
            </w:r>
          </w:p>
        </w:tc>
        <w:tc>
          <w:tcPr>
            <w:tcW w:w="1843" w:type="dxa"/>
            <w:vAlign w:val="center"/>
          </w:tcPr>
          <w:p w14:paraId="1721CAED"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559.1 (537.5, 581.3)</w:t>
            </w:r>
          </w:p>
        </w:tc>
        <w:tc>
          <w:tcPr>
            <w:tcW w:w="1400" w:type="dxa"/>
            <w:vAlign w:val="center"/>
          </w:tcPr>
          <w:p w14:paraId="0672A74A"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10 (5, 24)</w:t>
            </w:r>
          </w:p>
        </w:tc>
        <w:tc>
          <w:tcPr>
            <w:tcW w:w="727" w:type="dxa"/>
            <w:vAlign w:val="center"/>
          </w:tcPr>
          <w:p w14:paraId="77887668"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53.0</w:t>
            </w:r>
          </w:p>
        </w:tc>
        <w:tc>
          <w:tcPr>
            <w:tcW w:w="991" w:type="dxa"/>
            <w:vAlign w:val="center"/>
          </w:tcPr>
          <w:p w14:paraId="49335A48"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30.2</w:t>
            </w:r>
          </w:p>
        </w:tc>
        <w:tc>
          <w:tcPr>
            <w:tcW w:w="704" w:type="dxa"/>
            <w:vAlign w:val="center"/>
          </w:tcPr>
          <w:p w14:paraId="521B689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0.10</w:t>
            </w:r>
          </w:p>
        </w:tc>
      </w:tr>
      <w:tr w:rsidR="00A84C3D" w:rsidRPr="00D85400" w14:paraId="4AEF52F6" w14:textId="77777777" w:rsidTr="00AC51B5">
        <w:trPr>
          <w:trHeight w:val="178"/>
          <w:jc w:val="center"/>
        </w:trPr>
        <w:tc>
          <w:tcPr>
            <w:tcW w:w="7372" w:type="dxa"/>
            <w:gridSpan w:val="5"/>
            <w:shd w:val="clear" w:color="auto" w:fill="E8E8E8" w:themeFill="background2"/>
          </w:tcPr>
          <w:p w14:paraId="743FE9F8" w14:textId="77777777" w:rsidR="00A84C3D" w:rsidRPr="00D85400" w:rsidRDefault="00A84C3D" w:rsidP="00AC51B5">
            <w:pPr>
              <w:rPr>
                <w:rFonts w:ascii="Arial" w:hAnsi="Arial" w:cs="Arial"/>
                <w:b/>
                <w:bCs/>
                <w:sz w:val="18"/>
                <w:szCs w:val="18"/>
              </w:rPr>
            </w:pPr>
            <w:r w:rsidRPr="00D85400">
              <w:rPr>
                <w:rFonts w:ascii="Arial" w:hAnsi="Arial" w:cs="Arial"/>
                <w:b/>
                <w:bCs/>
                <w:sz w:val="18"/>
                <w:szCs w:val="18"/>
              </w:rPr>
              <w:t>Non skin-NTD:</w:t>
            </w:r>
          </w:p>
        </w:tc>
        <w:tc>
          <w:tcPr>
            <w:tcW w:w="991" w:type="dxa"/>
            <w:shd w:val="clear" w:color="auto" w:fill="E8E8E8" w:themeFill="background2"/>
            <w:vAlign w:val="center"/>
          </w:tcPr>
          <w:p w14:paraId="52FFD3DE" w14:textId="77777777" w:rsidR="00A84C3D" w:rsidRPr="00D85400" w:rsidRDefault="00A84C3D" w:rsidP="00AC51B5">
            <w:pPr>
              <w:jc w:val="center"/>
              <w:rPr>
                <w:rFonts w:ascii="Arial" w:hAnsi="Arial" w:cs="Arial"/>
                <w:b/>
                <w:bCs/>
                <w:sz w:val="18"/>
                <w:szCs w:val="18"/>
              </w:rPr>
            </w:pPr>
          </w:p>
        </w:tc>
        <w:tc>
          <w:tcPr>
            <w:tcW w:w="704" w:type="dxa"/>
            <w:shd w:val="clear" w:color="auto" w:fill="E8E8E8" w:themeFill="background2"/>
            <w:vAlign w:val="center"/>
          </w:tcPr>
          <w:p w14:paraId="3B6FCBEF" w14:textId="77777777" w:rsidR="00A84C3D" w:rsidRPr="00D85400" w:rsidRDefault="00A84C3D" w:rsidP="00AC51B5">
            <w:pPr>
              <w:jc w:val="center"/>
              <w:rPr>
                <w:rFonts w:ascii="Arial" w:hAnsi="Arial" w:cs="Arial"/>
                <w:b/>
                <w:bCs/>
                <w:sz w:val="18"/>
                <w:szCs w:val="18"/>
              </w:rPr>
            </w:pPr>
          </w:p>
        </w:tc>
      </w:tr>
      <w:tr w:rsidR="00A84C3D" w:rsidRPr="00D85400" w14:paraId="0BE9AB9A" w14:textId="77777777" w:rsidTr="00AC51B5">
        <w:trPr>
          <w:trHeight w:val="178"/>
          <w:jc w:val="center"/>
        </w:trPr>
        <w:tc>
          <w:tcPr>
            <w:tcW w:w="2268" w:type="dxa"/>
            <w:vAlign w:val="center"/>
          </w:tcPr>
          <w:p w14:paraId="5A4E779D" w14:textId="77777777" w:rsidR="00A84C3D" w:rsidRPr="00D85400" w:rsidRDefault="00A84C3D" w:rsidP="00AC51B5">
            <w:pPr>
              <w:rPr>
                <w:rFonts w:ascii="Arial" w:hAnsi="Arial" w:cs="Arial"/>
                <w:sz w:val="18"/>
                <w:szCs w:val="18"/>
              </w:rPr>
            </w:pPr>
            <w:r w:rsidRPr="00D85400">
              <w:rPr>
                <w:rFonts w:ascii="Arial" w:hAnsi="Arial" w:cs="Arial"/>
                <w:sz w:val="18"/>
                <w:szCs w:val="18"/>
              </w:rPr>
              <w:t>Inflammatory dermatoses</w:t>
            </w:r>
          </w:p>
        </w:tc>
        <w:tc>
          <w:tcPr>
            <w:tcW w:w="1134" w:type="dxa"/>
            <w:vAlign w:val="center"/>
          </w:tcPr>
          <w:p w14:paraId="0F4FB07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105</w:t>
            </w:r>
          </w:p>
        </w:tc>
        <w:tc>
          <w:tcPr>
            <w:tcW w:w="1843" w:type="dxa"/>
            <w:vAlign w:val="center"/>
          </w:tcPr>
          <w:p w14:paraId="7F322E7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24.5 (20.1, 29.7)</w:t>
            </w:r>
          </w:p>
        </w:tc>
        <w:tc>
          <w:tcPr>
            <w:tcW w:w="1400" w:type="dxa"/>
            <w:vAlign w:val="center"/>
          </w:tcPr>
          <w:p w14:paraId="432E0FAE"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18 (12, 42)</w:t>
            </w:r>
          </w:p>
        </w:tc>
        <w:tc>
          <w:tcPr>
            <w:tcW w:w="727" w:type="dxa"/>
            <w:vAlign w:val="center"/>
          </w:tcPr>
          <w:p w14:paraId="591C6EB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42.9</w:t>
            </w:r>
          </w:p>
        </w:tc>
        <w:tc>
          <w:tcPr>
            <w:tcW w:w="991" w:type="dxa"/>
            <w:vAlign w:val="center"/>
          </w:tcPr>
          <w:p w14:paraId="32D10B0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32.4</w:t>
            </w:r>
          </w:p>
        </w:tc>
        <w:tc>
          <w:tcPr>
            <w:tcW w:w="704" w:type="dxa"/>
            <w:vAlign w:val="center"/>
          </w:tcPr>
          <w:p w14:paraId="18A1A2A7"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0.13</w:t>
            </w:r>
          </w:p>
        </w:tc>
      </w:tr>
      <w:tr w:rsidR="00A84C3D" w:rsidRPr="00D85400" w14:paraId="34A8884E" w14:textId="77777777" w:rsidTr="00AC51B5">
        <w:trPr>
          <w:trHeight w:val="178"/>
          <w:jc w:val="center"/>
        </w:trPr>
        <w:tc>
          <w:tcPr>
            <w:tcW w:w="2268" w:type="dxa"/>
            <w:vAlign w:val="center"/>
          </w:tcPr>
          <w:p w14:paraId="1E68D8A3" w14:textId="77777777" w:rsidR="00A84C3D" w:rsidRPr="00D85400" w:rsidRDefault="00A84C3D" w:rsidP="00AC51B5">
            <w:pPr>
              <w:rPr>
                <w:rFonts w:ascii="Arial" w:hAnsi="Arial" w:cs="Arial"/>
                <w:sz w:val="18"/>
                <w:szCs w:val="18"/>
              </w:rPr>
            </w:pPr>
            <w:r w:rsidRPr="00D85400">
              <w:rPr>
                <w:rFonts w:ascii="Arial" w:hAnsi="Arial" w:cs="Arial"/>
                <w:sz w:val="18"/>
                <w:szCs w:val="18"/>
              </w:rPr>
              <w:t>Ringworm</w:t>
            </w:r>
          </w:p>
        </w:tc>
        <w:tc>
          <w:tcPr>
            <w:tcW w:w="1134" w:type="dxa"/>
            <w:vAlign w:val="center"/>
          </w:tcPr>
          <w:p w14:paraId="374BA6B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1 094</w:t>
            </w:r>
          </w:p>
        </w:tc>
        <w:tc>
          <w:tcPr>
            <w:tcW w:w="1843" w:type="dxa"/>
            <w:vAlign w:val="center"/>
          </w:tcPr>
          <w:p w14:paraId="6C4717C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255.1 (240.4, 270.5)</w:t>
            </w:r>
          </w:p>
        </w:tc>
        <w:tc>
          <w:tcPr>
            <w:tcW w:w="1400" w:type="dxa"/>
            <w:vAlign w:val="center"/>
          </w:tcPr>
          <w:p w14:paraId="7E68766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10 (6, 18)</w:t>
            </w:r>
          </w:p>
        </w:tc>
        <w:tc>
          <w:tcPr>
            <w:tcW w:w="727" w:type="dxa"/>
            <w:vAlign w:val="center"/>
          </w:tcPr>
          <w:p w14:paraId="089314FA"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58.6</w:t>
            </w:r>
          </w:p>
        </w:tc>
        <w:tc>
          <w:tcPr>
            <w:tcW w:w="991" w:type="dxa"/>
            <w:vAlign w:val="center"/>
          </w:tcPr>
          <w:p w14:paraId="0D988048"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23.2</w:t>
            </w:r>
          </w:p>
        </w:tc>
        <w:tc>
          <w:tcPr>
            <w:tcW w:w="704" w:type="dxa"/>
            <w:vAlign w:val="center"/>
          </w:tcPr>
          <w:p w14:paraId="2E7E0C3F"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0.15</w:t>
            </w:r>
          </w:p>
        </w:tc>
      </w:tr>
      <w:tr w:rsidR="00A84C3D" w:rsidRPr="00D85400" w14:paraId="321E1DA2" w14:textId="77777777" w:rsidTr="00AC51B5">
        <w:trPr>
          <w:trHeight w:val="178"/>
          <w:jc w:val="center"/>
        </w:trPr>
        <w:tc>
          <w:tcPr>
            <w:tcW w:w="2268" w:type="dxa"/>
            <w:vAlign w:val="center"/>
          </w:tcPr>
          <w:p w14:paraId="4081F3C0" w14:textId="77777777" w:rsidR="00A84C3D" w:rsidRPr="00D85400" w:rsidRDefault="00A84C3D" w:rsidP="00AC51B5">
            <w:pPr>
              <w:rPr>
                <w:rFonts w:ascii="Arial" w:hAnsi="Arial" w:cs="Arial"/>
                <w:sz w:val="18"/>
                <w:szCs w:val="18"/>
              </w:rPr>
            </w:pPr>
            <w:r w:rsidRPr="00D85400">
              <w:rPr>
                <w:rFonts w:ascii="Arial" w:hAnsi="Arial" w:cs="Arial"/>
                <w:sz w:val="18"/>
                <w:szCs w:val="18"/>
              </w:rPr>
              <w:t>Scabies</w:t>
            </w:r>
          </w:p>
        </w:tc>
        <w:tc>
          <w:tcPr>
            <w:tcW w:w="1134" w:type="dxa"/>
            <w:vAlign w:val="center"/>
          </w:tcPr>
          <w:p w14:paraId="5470D74D"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570</w:t>
            </w:r>
          </w:p>
        </w:tc>
        <w:tc>
          <w:tcPr>
            <w:tcW w:w="1843" w:type="dxa"/>
            <w:vAlign w:val="center"/>
          </w:tcPr>
          <w:p w14:paraId="08009AEA"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133.2 (122.5, 144.5)</w:t>
            </w:r>
          </w:p>
        </w:tc>
        <w:tc>
          <w:tcPr>
            <w:tcW w:w="1400" w:type="dxa"/>
            <w:vAlign w:val="center"/>
          </w:tcPr>
          <w:p w14:paraId="1A43B2BD"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9 (4, 21)</w:t>
            </w:r>
          </w:p>
        </w:tc>
        <w:tc>
          <w:tcPr>
            <w:tcW w:w="727" w:type="dxa"/>
            <w:vAlign w:val="center"/>
          </w:tcPr>
          <w:p w14:paraId="322CCB30"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49.1</w:t>
            </w:r>
          </w:p>
        </w:tc>
        <w:tc>
          <w:tcPr>
            <w:tcW w:w="991" w:type="dxa"/>
            <w:vAlign w:val="center"/>
          </w:tcPr>
          <w:p w14:paraId="7B7BB1B2"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35.4</w:t>
            </w:r>
          </w:p>
        </w:tc>
        <w:tc>
          <w:tcPr>
            <w:tcW w:w="704" w:type="dxa"/>
            <w:vAlign w:val="center"/>
          </w:tcPr>
          <w:p w14:paraId="535D01E2"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0.31</w:t>
            </w:r>
          </w:p>
        </w:tc>
      </w:tr>
      <w:tr w:rsidR="00A84C3D" w:rsidRPr="00D85400" w14:paraId="5582688A" w14:textId="77777777" w:rsidTr="00AC51B5">
        <w:trPr>
          <w:trHeight w:val="77"/>
          <w:jc w:val="center"/>
        </w:trPr>
        <w:tc>
          <w:tcPr>
            <w:tcW w:w="2268" w:type="dxa"/>
            <w:shd w:val="clear" w:color="auto" w:fill="E8E8E8" w:themeFill="background2"/>
          </w:tcPr>
          <w:p w14:paraId="4863A438" w14:textId="77777777" w:rsidR="00A84C3D" w:rsidRPr="00D85400" w:rsidRDefault="00A84C3D" w:rsidP="00AC51B5">
            <w:pPr>
              <w:rPr>
                <w:rFonts w:ascii="Arial" w:hAnsi="Arial" w:cs="Arial"/>
                <w:b/>
                <w:bCs/>
                <w:sz w:val="18"/>
                <w:szCs w:val="18"/>
              </w:rPr>
            </w:pPr>
            <w:r w:rsidRPr="00D85400">
              <w:rPr>
                <w:rFonts w:ascii="Arial" w:hAnsi="Arial" w:cs="Arial"/>
                <w:b/>
                <w:bCs/>
                <w:sz w:val="18"/>
                <w:szCs w:val="18"/>
              </w:rPr>
              <w:t>Skin NTD:</w:t>
            </w:r>
          </w:p>
        </w:tc>
        <w:tc>
          <w:tcPr>
            <w:tcW w:w="1134" w:type="dxa"/>
            <w:shd w:val="clear" w:color="auto" w:fill="E8E8E8" w:themeFill="background2"/>
            <w:vAlign w:val="center"/>
          </w:tcPr>
          <w:p w14:paraId="319FE66A" w14:textId="77777777" w:rsidR="00A84C3D" w:rsidRPr="00D85400" w:rsidRDefault="00A84C3D" w:rsidP="00AC51B5">
            <w:pPr>
              <w:jc w:val="center"/>
              <w:rPr>
                <w:rFonts w:ascii="Arial" w:hAnsi="Arial" w:cs="Arial"/>
                <w:sz w:val="18"/>
                <w:szCs w:val="18"/>
              </w:rPr>
            </w:pPr>
          </w:p>
        </w:tc>
        <w:tc>
          <w:tcPr>
            <w:tcW w:w="1843" w:type="dxa"/>
            <w:shd w:val="clear" w:color="auto" w:fill="E8E8E8" w:themeFill="background2"/>
            <w:vAlign w:val="center"/>
          </w:tcPr>
          <w:p w14:paraId="5E5743D4" w14:textId="77777777" w:rsidR="00A84C3D" w:rsidRPr="00D85400" w:rsidRDefault="00A84C3D" w:rsidP="00AC51B5">
            <w:pPr>
              <w:jc w:val="center"/>
              <w:rPr>
                <w:rFonts w:ascii="Arial" w:hAnsi="Arial" w:cs="Arial"/>
                <w:sz w:val="18"/>
                <w:szCs w:val="18"/>
              </w:rPr>
            </w:pPr>
          </w:p>
        </w:tc>
        <w:tc>
          <w:tcPr>
            <w:tcW w:w="1400" w:type="dxa"/>
            <w:shd w:val="clear" w:color="auto" w:fill="E8E8E8" w:themeFill="background2"/>
            <w:vAlign w:val="center"/>
          </w:tcPr>
          <w:p w14:paraId="54D1F541" w14:textId="77777777" w:rsidR="00A84C3D" w:rsidRPr="00D85400" w:rsidRDefault="00A84C3D" w:rsidP="00AC51B5">
            <w:pPr>
              <w:jc w:val="center"/>
              <w:rPr>
                <w:rFonts w:ascii="Arial" w:hAnsi="Arial" w:cs="Arial"/>
                <w:sz w:val="18"/>
                <w:szCs w:val="18"/>
              </w:rPr>
            </w:pPr>
          </w:p>
        </w:tc>
        <w:tc>
          <w:tcPr>
            <w:tcW w:w="727" w:type="dxa"/>
            <w:shd w:val="clear" w:color="auto" w:fill="E8E8E8" w:themeFill="background2"/>
            <w:vAlign w:val="center"/>
          </w:tcPr>
          <w:p w14:paraId="15BAA545" w14:textId="77777777" w:rsidR="00A84C3D" w:rsidRPr="00D85400" w:rsidRDefault="00A84C3D" w:rsidP="00AC51B5">
            <w:pPr>
              <w:jc w:val="center"/>
              <w:rPr>
                <w:rFonts w:ascii="Arial" w:hAnsi="Arial" w:cs="Arial"/>
                <w:sz w:val="18"/>
                <w:szCs w:val="18"/>
              </w:rPr>
            </w:pPr>
          </w:p>
        </w:tc>
        <w:tc>
          <w:tcPr>
            <w:tcW w:w="991" w:type="dxa"/>
            <w:shd w:val="clear" w:color="auto" w:fill="E8E8E8" w:themeFill="background2"/>
            <w:vAlign w:val="center"/>
          </w:tcPr>
          <w:p w14:paraId="3462F5B3" w14:textId="77777777" w:rsidR="00A84C3D" w:rsidRPr="00D85400" w:rsidRDefault="00A84C3D" w:rsidP="00AC51B5">
            <w:pPr>
              <w:jc w:val="center"/>
              <w:rPr>
                <w:rFonts w:ascii="Arial" w:hAnsi="Arial" w:cs="Arial"/>
                <w:sz w:val="18"/>
                <w:szCs w:val="18"/>
              </w:rPr>
            </w:pPr>
          </w:p>
        </w:tc>
        <w:tc>
          <w:tcPr>
            <w:tcW w:w="704" w:type="dxa"/>
            <w:shd w:val="clear" w:color="auto" w:fill="E8E8E8" w:themeFill="background2"/>
            <w:vAlign w:val="center"/>
          </w:tcPr>
          <w:p w14:paraId="53789F41" w14:textId="77777777" w:rsidR="00A84C3D" w:rsidRPr="00D85400" w:rsidRDefault="00A84C3D" w:rsidP="00AC51B5">
            <w:pPr>
              <w:jc w:val="center"/>
              <w:rPr>
                <w:rFonts w:ascii="Arial" w:hAnsi="Arial" w:cs="Arial"/>
                <w:sz w:val="18"/>
                <w:szCs w:val="18"/>
              </w:rPr>
            </w:pPr>
          </w:p>
        </w:tc>
      </w:tr>
      <w:tr w:rsidR="00A84C3D" w:rsidRPr="00D85400" w14:paraId="13E4495F" w14:textId="77777777" w:rsidTr="00AC51B5">
        <w:trPr>
          <w:trHeight w:val="178"/>
          <w:jc w:val="center"/>
        </w:trPr>
        <w:tc>
          <w:tcPr>
            <w:tcW w:w="2268" w:type="dxa"/>
            <w:vAlign w:val="center"/>
          </w:tcPr>
          <w:p w14:paraId="06F14D81" w14:textId="77777777" w:rsidR="00A84C3D" w:rsidRPr="00D85400" w:rsidRDefault="00A84C3D" w:rsidP="00AC51B5">
            <w:pPr>
              <w:rPr>
                <w:rFonts w:ascii="Arial" w:hAnsi="Arial" w:cs="Arial"/>
                <w:sz w:val="18"/>
                <w:szCs w:val="18"/>
              </w:rPr>
            </w:pPr>
            <w:r w:rsidRPr="00D85400">
              <w:rPr>
                <w:rFonts w:ascii="Arial" w:hAnsi="Arial" w:cs="Arial"/>
                <w:sz w:val="18"/>
                <w:szCs w:val="18"/>
              </w:rPr>
              <w:t>Buruli ulcer</w:t>
            </w:r>
          </w:p>
        </w:tc>
        <w:tc>
          <w:tcPr>
            <w:tcW w:w="1134" w:type="dxa"/>
            <w:vAlign w:val="center"/>
          </w:tcPr>
          <w:p w14:paraId="7236F965"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w:t>
            </w:r>
          </w:p>
        </w:tc>
        <w:tc>
          <w:tcPr>
            <w:tcW w:w="1843" w:type="dxa"/>
            <w:vAlign w:val="center"/>
          </w:tcPr>
          <w:p w14:paraId="420A85F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0.2  (0.01, 1.3)</w:t>
            </w:r>
          </w:p>
        </w:tc>
        <w:tc>
          <w:tcPr>
            <w:tcW w:w="1400" w:type="dxa"/>
            <w:vAlign w:val="center"/>
          </w:tcPr>
          <w:p w14:paraId="28C2FCC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56 (-)</w:t>
            </w:r>
          </w:p>
        </w:tc>
        <w:tc>
          <w:tcPr>
            <w:tcW w:w="727" w:type="dxa"/>
            <w:vAlign w:val="center"/>
          </w:tcPr>
          <w:p w14:paraId="5B6804CE"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w:t>
            </w:r>
          </w:p>
        </w:tc>
        <w:tc>
          <w:tcPr>
            <w:tcW w:w="991" w:type="dxa"/>
            <w:vAlign w:val="center"/>
          </w:tcPr>
          <w:p w14:paraId="408D3A9D"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100.0</w:t>
            </w:r>
          </w:p>
        </w:tc>
        <w:tc>
          <w:tcPr>
            <w:tcW w:w="704" w:type="dxa"/>
            <w:vAlign w:val="center"/>
          </w:tcPr>
          <w:p w14:paraId="050E6278"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w:t>
            </w:r>
          </w:p>
        </w:tc>
      </w:tr>
      <w:tr w:rsidR="00A84C3D" w:rsidRPr="00D85400" w14:paraId="04F97FF1" w14:textId="77777777" w:rsidTr="00AC51B5">
        <w:trPr>
          <w:trHeight w:val="178"/>
          <w:jc w:val="center"/>
        </w:trPr>
        <w:tc>
          <w:tcPr>
            <w:tcW w:w="2268" w:type="dxa"/>
            <w:vAlign w:val="center"/>
          </w:tcPr>
          <w:p w14:paraId="37DF88B2" w14:textId="77777777" w:rsidR="00A84C3D" w:rsidRPr="00D85400" w:rsidRDefault="00A84C3D" w:rsidP="00AC51B5">
            <w:pPr>
              <w:rPr>
                <w:rFonts w:ascii="Arial" w:hAnsi="Arial" w:cs="Arial"/>
                <w:sz w:val="18"/>
                <w:szCs w:val="18"/>
              </w:rPr>
            </w:pPr>
            <w:r w:rsidRPr="00D85400">
              <w:rPr>
                <w:rFonts w:ascii="Arial" w:hAnsi="Arial" w:cs="Arial"/>
                <w:sz w:val="18"/>
                <w:szCs w:val="18"/>
              </w:rPr>
              <w:t>Leprosy</w:t>
            </w:r>
          </w:p>
        </w:tc>
        <w:tc>
          <w:tcPr>
            <w:tcW w:w="1134" w:type="dxa"/>
            <w:vAlign w:val="center"/>
          </w:tcPr>
          <w:p w14:paraId="158BDD92"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5</w:t>
            </w:r>
          </w:p>
        </w:tc>
        <w:tc>
          <w:tcPr>
            <w:tcW w:w="1843" w:type="dxa"/>
            <w:vAlign w:val="center"/>
          </w:tcPr>
          <w:p w14:paraId="31BFF9C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1.2 (0.4, 2.7)</w:t>
            </w:r>
          </w:p>
        </w:tc>
        <w:tc>
          <w:tcPr>
            <w:tcW w:w="1400" w:type="dxa"/>
            <w:vAlign w:val="center"/>
          </w:tcPr>
          <w:p w14:paraId="2CDD91DF"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39 (37, 56)</w:t>
            </w:r>
          </w:p>
        </w:tc>
        <w:tc>
          <w:tcPr>
            <w:tcW w:w="727" w:type="dxa"/>
            <w:vAlign w:val="center"/>
          </w:tcPr>
          <w:p w14:paraId="4B31DE4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60.0</w:t>
            </w:r>
          </w:p>
        </w:tc>
        <w:tc>
          <w:tcPr>
            <w:tcW w:w="991" w:type="dxa"/>
            <w:vAlign w:val="center"/>
          </w:tcPr>
          <w:p w14:paraId="5329CB9F"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60.0</w:t>
            </w:r>
          </w:p>
        </w:tc>
        <w:tc>
          <w:tcPr>
            <w:tcW w:w="704" w:type="dxa"/>
            <w:vAlign w:val="center"/>
          </w:tcPr>
          <w:p w14:paraId="05756D9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w:t>
            </w:r>
          </w:p>
        </w:tc>
      </w:tr>
      <w:tr w:rsidR="00A84C3D" w:rsidRPr="00D85400" w14:paraId="13A330B4" w14:textId="77777777" w:rsidTr="00AC51B5">
        <w:trPr>
          <w:trHeight w:val="178"/>
          <w:jc w:val="center"/>
        </w:trPr>
        <w:tc>
          <w:tcPr>
            <w:tcW w:w="2268" w:type="dxa"/>
            <w:vAlign w:val="center"/>
          </w:tcPr>
          <w:p w14:paraId="72ADE45D" w14:textId="77777777" w:rsidR="00A84C3D" w:rsidRPr="00D85400" w:rsidRDefault="00A84C3D" w:rsidP="00AC51B5">
            <w:pPr>
              <w:rPr>
                <w:rFonts w:ascii="Arial" w:hAnsi="Arial" w:cs="Arial"/>
                <w:sz w:val="18"/>
                <w:szCs w:val="18"/>
              </w:rPr>
            </w:pPr>
            <w:r w:rsidRPr="00D85400">
              <w:rPr>
                <w:rFonts w:ascii="Arial" w:hAnsi="Arial" w:cs="Arial"/>
                <w:sz w:val="18"/>
                <w:szCs w:val="18"/>
              </w:rPr>
              <w:t>Active yaws</w:t>
            </w:r>
          </w:p>
        </w:tc>
        <w:tc>
          <w:tcPr>
            <w:tcW w:w="1134" w:type="dxa"/>
            <w:vAlign w:val="center"/>
          </w:tcPr>
          <w:p w14:paraId="141EBD3F"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8</w:t>
            </w:r>
          </w:p>
        </w:tc>
        <w:tc>
          <w:tcPr>
            <w:tcW w:w="1843" w:type="dxa"/>
            <w:vAlign w:val="center"/>
          </w:tcPr>
          <w:p w14:paraId="7A4EDE4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1.9 (0.8, 3.7)</w:t>
            </w:r>
          </w:p>
        </w:tc>
        <w:tc>
          <w:tcPr>
            <w:tcW w:w="1400" w:type="dxa"/>
            <w:vAlign w:val="center"/>
          </w:tcPr>
          <w:p w14:paraId="3EB2DD3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10.5 (8.5, 13)</w:t>
            </w:r>
          </w:p>
        </w:tc>
        <w:tc>
          <w:tcPr>
            <w:tcW w:w="727" w:type="dxa"/>
            <w:vAlign w:val="center"/>
          </w:tcPr>
          <w:p w14:paraId="6EDDEF2E"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50.0</w:t>
            </w:r>
          </w:p>
        </w:tc>
        <w:tc>
          <w:tcPr>
            <w:tcW w:w="991" w:type="dxa"/>
            <w:vAlign w:val="center"/>
          </w:tcPr>
          <w:p w14:paraId="532DB43E"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w:t>
            </w:r>
          </w:p>
        </w:tc>
        <w:tc>
          <w:tcPr>
            <w:tcW w:w="704" w:type="dxa"/>
            <w:vAlign w:val="center"/>
          </w:tcPr>
          <w:p w14:paraId="1B68842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0.80</w:t>
            </w:r>
          </w:p>
        </w:tc>
      </w:tr>
      <w:tr w:rsidR="00A84C3D" w:rsidRPr="00D85400" w14:paraId="0E10D15B" w14:textId="77777777" w:rsidTr="00AC51B5">
        <w:trPr>
          <w:trHeight w:val="178"/>
          <w:jc w:val="center"/>
        </w:trPr>
        <w:tc>
          <w:tcPr>
            <w:tcW w:w="2268" w:type="dxa"/>
            <w:shd w:val="clear" w:color="auto" w:fill="E8E8E8" w:themeFill="background2"/>
          </w:tcPr>
          <w:p w14:paraId="76901D03" w14:textId="77777777" w:rsidR="00A84C3D" w:rsidRPr="00D85400" w:rsidRDefault="00A84C3D" w:rsidP="00AC51B5">
            <w:pPr>
              <w:rPr>
                <w:rFonts w:ascii="Arial" w:hAnsi="Arial" w:cs="Arial"/>
                <w:b/>
                <w:bCs/>
                <w:sz w:val="18"/>
                <w:szCs w:val="18"/>
              </w:rPr>
            </w:pPr>
            <w:r w:rsidRPr="00D85400">
              <w:rPr>
                <w:rFonts w:ascii="Arial" w:hAnsi="Arial" w:cs="Arial"/>
                <w:b/>
                <w:bCs/>
                <w:sz w:val="18"/>
                <w:szCs w:val="18"/>
              </w:rPr>
              <w:t>Wound:</w:t>
            </w:r>
          </w:p>
        </w:tc>
        <w:tc>
          <w:tcPr>
            <w:tcW w:w="1134" w:type="dxa"/>
            <w:shd w:val="clear" w:color="auto" w:fill="E8E8E8" w:themeFill="background2"/>
            <w:vAlign w:val="center"/>
          </w:tcPr>
          <w:p w14:paraId="11B60211" w14:textId="77777777" w:rsidR="00A84C3D" w:rsidRPr="00D85400" w:rsidRDefault="00A84C3D" w:rsidP="00AC51B5">
            <w:pPr>
              <w:jc w:val="center"/>
              <w:rPr>
                <w:rFonts w:ascii="Arial" w:hAnsi="Arial" w:cs="Arial"/>
                <w:sz w:val="18"/>
                <w:szCs w:val="18"/>
              </w:rPr>
            </w:pPr>
          </w:p>
        </w:tc>
        <w:tc>
          <w:tcPr>
            <w:tcW w:w="1843" w:type="dxa"/>
            <w:shd w:val="clear" w:color="auto" w:fill="E8E8E8" w:themeFill="background2"/>
            <w:vAlign w:val="center"/>
          </w:tcPr>
          <w:p w14:paraId="0E79F0F7" w14:textId="77777777" w:rsidR="00A84C3D" w:rsidRPr="00D85400" w:rsidRDefault="00A84C3D" w:rsidP="00AC51B5">
            <w:pPr>
              <w:jc w:val="center"/>
              <w:rPr>
                <w:rFonts w:ascii="Arial" w:hAnsi="Arial" w:cs="Arial"/>
                <w:sz w:val="18"/>
                <w:szCs w:val="18"/>
              </w:rPr>
            </w:pPr>
          </w:p>
        </w:tc>
        <w:tc>
          <w:tcPr>
            <w:tcW w:w="1400" w:type="dxa"/>
            <w:shd w:val="clear" w:color="auto" w:fill="E8E8E8" w:themeFill="background2"/>
            <w:vAlign w:val="center"/>
          </w:tcPr>
          <w:p w14:paraId="771DDC57" w14:textId="77777777" w:rsidR="00A84C3D" w:rsidRPr="00D85400" w:rsidRDefault="00A84C3D" w:rsidP="00AC51B5">
            <w:pPr>
              <w:jc w:val="center"/>
              <w:rPr>
                <w:rFonts w:ascii="Arial" w:hAnsi="Arial" w:cs="Arial"/>
                <w:sz w:val="18"/>
                <w:szCs w:val="18"/>
              </w:rPr>
            </w:pPr>
          </w:p>
        </w:tc>
        <w:tc>
          <w:tcPr>
            <w:tcW w:w="727" w:type="dxa"/>
            <w:shd w:val="clear" w:color="auto" w:fill="E8E8E8" w:themeFill="background2"/>
            <w:vAlign w:val="center"/>
          </w:tcPr>
          <w:p w14:paraId="4F9AE0AD" w14:textId="77777777" w:rsidR="00A84C3D" w:rsidRPr="00D85400" w:rsidRDefault="00A84C3D" w:rsidP="00AC51B5">
            <w:pPr>
              <w:jc w:val="center"/>
              <w:rPr>
                <w:rFonts w:ascii="Arial" w:hAnsi="Arial" w:cs="Arial"/>
                <w:sz w:val="18"/>
                <w:szCs w:val="18"/>
              </w:rPr>
            </w:pPr>
          </w:p>
        </w:tc>
        <w:tc>
          <w:tcPr>
            <w:tcW w:w="991" w:type="dxa"/>
            <w:shd w:val="clear" w:color="auto" w:fill="E8E8E8" w:themeFill="background2"/>
            <w:vAlign w:val="center"/>
          </w:tcPr>
          <w:p w14:paraId="03AA3C6B" w14:textId="77777777" w:rsidR="00A84C3D" w:rsidRPr="00D85400" w:rsidRDefault="00A84C3D" w:rsidP="00AC51B5">
            <w:pPr>
              <w:jc w:val="center"/>
              <w:rPr>
                <w:rFonts w:ascii="Arial" w:hAnsi="Arial" w:cs="Arial"/>
                <w:sz w:val="18"/>
                <w:szCs w:val="18"/>
              </w:rPr>
            </w:pPr>
          </w:p>
        </w:tc>
        <w:tc>
          <w:tcPr>
            <w:tcW w:w="704" w:type="dxa"/>
            <w:shd w:val="clear" w:color="auto" w:fill="E8E8E8" w:themeFill="background2"/>
            <w:vAlign w:val="center"/>
          </w:tcPr>
          <w:p w14:paraId="34DC9A1B" w14:textId="77777777" w:rsidR="00A84C3D" w:rsidRPr="00D85400" w:rsidRDefault="00A84C3D" w:rsidP="00AC51B5">
            <w:pPr>
              <w:jc w:val="center"/>
              <w:rPr>
                <w:rFonts w:ascii="Arial" w:hAnsi="Arial" w:cs="Arial"/>
                <w:sz w:val="18"/>
                <w:szCs w:val="18"/>
              </w:rPr>
            </w:pPr>
          </w:p>
        </w:tc>
      </w:tr>
      <w:tr w:rsidR="00A84C3D" w:rsidRPr="00D85400" w14:paraId="10D10CCF" w14:textId="77777777" w:rsidTr="00AC51B5">
        <w:trPr>
          <w:trHeight w:val="178"/>
          <w:jc w:val="center"/>
        </w:trPr>
        <w:tc>
          <w:tcPr>
            <w:tcW w:w="2268" w:type="dxa"/>
            <w:vAlign w:val="center"/>
          </w:tcPr>
          <w:p w14:paraId="363C57D7" w14:textId="77777777" w:rsidR="00A84C3D" w:rsidRPr="00D85400" w:rsidRDefault="00A84C3D" w:rsidP="00AC51B5">
            <w:pPr>
              <w:rPr>
                <w:rFonts w:ascii="Arial" w:hAnsi="Arial" w:cs="Arial"/>
                <w:sz w:val="18"/>
                <w:szCs w:val="18"/>
              </w:rPr>
            </w:pPr>
            <w:r w:rsidRPr="00D85400">
              <w:rPr>
                <w:rFonts w:ascii="Arial" w:hAnsi="Arial" w:cs="Arial"/>
                <w:sz w:val="18"/>
                <w:szCs w:val="18"/>
              </w:rPr>
              <w:t>Wound (traumatic)</w:t>
            </w:r>
          </w:p>
        </w:tc>
        <w:tc>
          <w:tcPr>
            <w:tcW w:w="1134" w:type="dxa"/>
            <w:vAlign w:val="center"/>
          </w:tcPr>
          <w:p w14:paraId="4402AD65"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194</w:t>
            </w:r>
          </w:p>
        </w:tc>
        <w:tc>
          <w:tcPr>
            <w:tcW w:w="1843" w:type="dxa"/>
            <w:vAlign w:val="center"/>
          </w:tcPr>
          <w:p w14:paraId="35C2D0D0"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45.3 (39.2, 52.2)</w:t>
            </w:r>
          </w:p>
        </w:tc>
        <w:tc>
          <w:tcPr>
            <w:tcW w:w="1400" w:type="dxa"/>
            <w:vAlign w:val="center"/>
          </w:tcPr>
          <w:p w14:paraId="0DD17C3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14 (8, 43)</w:t>
            </w:r>
          </w:p>
        </w:tc>
        <w:tc>
          <w:tcPr>
            <w:tcW w:w="727" w:type="dxa"/>
            <w:vAlign w:val="center"/>
          </w:tcPr>
          <w:p w14:paraId="38978D8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59.3</w:t>
            </w:r>
          </w:p>
        </w:tc>
        <w:tc>
          <w:tcPr>
            <w:tcW w:w="991" w:type="dxa"/>
            <w:vAlign w:val="center"/>
          </w:tcPr>
          <w:p w14:paraId="291DEA7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28.4</w:t>
            </w:r>
          </w:p>
        </w:tc>
        <w:tc>
          <w:tcPr>
            <w:tcW w:w="704" w:type="dxa"/>
            <w:vAlign w:val="center"/>
          </w:tcPr>
          <w:p w14:paraId="7BB95A7B"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0.18</w:t>
            </w:r>
          </w:p>
        </w:tc>
      </w:tr>
      <w:tr w:rsidR="00A84C3D" w:rsidRPr="00D85400" w14:paraId="31AAEDA9" w14:textId="77777777" w:rsidTr="00AC51B5">
        <w:trPr>
          <w:trHeight w:val="178"/>
          <w:jc w:val="center"/>
        </w:trPr>
        <w:tc>
          <w:tcPr>
            <w:tcW w:w="2268" w:type="dxa"/>
            <w:vAlign w:val="center"/>
          </w:tcPr>
          <w:p w14:paraId="3EE518DF" w14:textId="77777777" w:rsidR="00A84C3D" w:rsidRPr="00D85400" w:rsidRDefault="00A84C3D" w:rsidP="00AC51B5">
            <w:pPr>
              <w:rPr>
                <w:rFonts w:ascii="Arial" w:hAnsi="Arial" w:cs="Arial"/>
                <w:sz w:val="18"/>
                <w:szCs w:val="18"/>
              </w:rPr>
            </w:pPr>
            <w:r w:rsidRPr="00D85400">
              <w:rPr>
                <w:rFonts w:ascii="Arial" w:hAnsi="Arial" w:cs="Arial"/>
                <w:sz w:val="18"/>
                <w:szCs w:val="18"/>
              </w:rPr>
              <w:t>Wound (non-traumatic)</w:t>
            </w:r>
            <w:r w:rsidRPr="00D85400">
              <w:rPr>
                <w:rFonts w:ascii="Arial" w:hAnsi="Arial" w:cs="Arial"/>
                <w:sz w:val="18"/>
                <w:szCs w:val="18"/>
                <w:vertAlign w:val="superscript"/>
              </w:rPr>
              <w:t>†</w:t>
            </w:r>
          </w:p>
        </w:tc>
        <w:tc>
          <w:tcPr>
            <w:tcW w:w="1134" w:type="dxa"/>
            <w:vAlign w:val="center"/>
          </w:tcPr>
          <w:p w14:paraId="75F7FB4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48</w:t>
            </w:r>
          </w:p>
        </w:tc>
        <w:tc>
          <w:tcPr>
            <w:tcW w:w="1843" w:type="dxa"/>
            <w:vAlign w:val="center"/>
          </w:tcPr>
          <w:p w14:paraId="456FAB95"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11.2 (8.3, 14.9)</w:t>
            </w:r>
          </w:p>
        </w:tc>
        <w:tc>
          <w:tcPr>
            <w:tcW w:w="1400" w:type="dxa"/>
            <w:vAlign w:val="center"/>
          </w:tcPr>
          <w:p w14:paraId="68165668"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42.5 (15, 55)</w:t>
            </w:r>
          </w:p>
        </w:tc>
        <w:tc>
          <w:tcPr>
            <w:tcW w:w="727" w:type="dxa"/>
            <w:vAlign w:val="center"/>
          </w:tcPr>
          <w:p w14:paraId="3BFDC77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54.2</w:t>
            </w:r>
          </w:p>
        </w:tc>
        <w:tc>
          <w:tcPr>
            <w:tcW w:w="991" w:type="dxa"/>
            <w:vAlign w:val="center"/>
          </w:tcPr>
          <w:p w14:paraId="11DA31D2"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62.5</w:t>
            </w:r>
          </w:p>
        </w:tc>
        <w:tc>
          <w:tcPr>
            <w:tcW w:w="704" w:type="dxa"/>
            <w:vAlign w:val="center"/>
          </w:tcPr>
          <w:p w14:paraId="7AB5F5FD"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0.26</w:t>
            </w:r>
          </w:p>
        </w:tc>
      </w:tr>
      <w:tr w:rsidR="00A84C3D" w:rsidRPr="00D85400" w14:paraId="2A8C32E2" w14:textId="77777777" w:rsidTr="00AC51B5">
        <w:trPr>
          <w:trHeight w:val="178"/>
          <w:jc w:val="center"/>
        </w:trPr>
        <w:tc>
          <w:tcPr>
            <w:tcW w:w="2268" w:type="dxa"/>
            <w:shd w:val="clear" w:color="auto" w:fill="E8E8E8" w:themeFill="background2"/>
            <w:vAlign w:val="center"/>
          </w:tcPr>
          <w:p w14:paraId="056C44E4" w14:textId="77777777" w:rsidR="00A84C3D" w:rsidRPr="00D85400" w:rsidRDefault="00A84C3D" w:rsidP="00AC51B5">
            <w:pPr>
              <w:rPr>
                <w:rFonts w:ascii="Arial" w:hAnsi="Arial" w:cs="Arial"/>
                <w:b/>
                <w:bCs/>
                <w:sz w:val="18"/>
                <w:szCs w:val="18"/>
              </w:rPr>
            </w:pPr>
            <w:r w:rsidRPr="00D85400">
              <w:rPr>
                <w:rFonts w:ascii="Arial" w:hAnsi="Arial" w:cs="Arial"/>
                <w:b/>
                <w:bCs/>
                <w:sz w:val="18"/>
                <w:szCs w:val="18"/>
              </w:rPr>
              <w:t>Other:</w:t>
            </w:r>
          </w:p>
        </w:tc>
        <w:tc>
          <w:tcPr>
            <w:tcW w:w="1134" w:type="dxa"/>
            <w:shd w:val="clear" w:color="auto" w:fill="E8E8E8" w:themeFill="background2"/>
            <w:vAlign w:val="center"/>
          </w:tcPr>
          <w:p w14:paraId="259B7FCC" w14:textId="77777777" w:rsidR="00A84C3D" w:rsidRPr="00D85400" w:rsidRDefault="00A84C3D" w:rsidP="00AC51B5">
            <w:pPr>
              <w:jc w:val="center"/>
              <w:rPr>
                <w:rFonts w:ascii="Arial" w:hAnsi="Arial" w:cs="Arial"/>
                <w:sz w:val="18"/>
                <w:szCs w:val="18"/>
              </w:rPr>
            </w:pPr>
          </w:p>
        </w:tc>
        <w:tc>
          <w:tcPr>
            <w:tcW w:w="1843" w:type="dxa"/>
            <w:shd w:val="clear" w:color="auto" w:fill="E8E8E8" w:themeFill="background2"/>
            <w:vAlign w:val="center"/>
          </w:tcPr>
          <w:p w14:paraId="59828BF3" w14:textId="77777777" w:rsidR="00A84C3D" w:rsidRPr="00D85400" w:rsidRDefault="00A84C3D" w:rsidP="00AC51B5">
            <w:pPr>
              <w:jc w:val="center"/>
              <w:rPr>
                <w:rFonts w:ascii="Arial" w:hAnsi="Arial" w:cs="Arial"/>
                <w:sz w:val="18"/>
                <w:szCs w:val="18"/>
              </w:rPr>
            </w:pPr>
          </w:p>
        </w:tc>
        <w:tc>
          <w:tcPr>
            <w:tcW w:w="1400" w:type="dxa"/>
            <w:shd w:val="clear" w:color="auto" w:fill="E8E8E8" w:themeFill="background2"/>
            <w:vAlign w:val="center"/>
          </w:tcPr>
          <w:p w14:paraId="003FD720" w14:textId="77777777" w:rsidR="00A84C3D" w:rsidRPr="00D85400" w:rsidRDefault="00A84C3D" w:rsidP="00AC51B5">
            <w:pPr>
              <w:jc w:val="center"/>
              <w:rPr>
                <w:rFonts w:ascii="Arial" w:hAnsi="Arial" w:cs="Arial"/>
                <w:sz w:val="18"/>
                <w:szCs w:val="18"/>
              </w:rPr>
            </w:pPr>
          </w:p>
        </w:tc>
        <w:tc>
          <w:tcPr>
            <w:tcW w:w="727" w:type="dxa"/>
            <w:shd w:val="clear" w:color="auto" w:fill="E8E8E8" w:themeFill="background2"/>
            <w:vAlign w:val="center"/>
          </w:tcPr>
          <w:p w14:paraId="2C2CA50B" w14:textId="77777777" w:rsidR="00A84C3D" w:rsidRPr="00D85400" w:rsidRDefault="00A84C3D" w:rsidP="00AC51B5">
            <w:pPr>
              <w:jc w:val="center"/>
              <w:rPr>
                <w:rFonts w:ascii="Arial" w:hAnsi="Arial" w:cs="Arial"/>
                <w:sz w:val="18"/>
                <w:szCs w:val="18"/>
              </w:rPr>
            </w:pPr>
          </w:p>
        </w:tc>
        <w:tc>
          <w:tcPr>
            <w:tcW w:w="991" w:type="dxa"/>
            <w:shd w:val="clear" w:color="auto" w:fill="E8E8E8" w:themeFill="background2"/>
            <w:vAlign w:val="center"/>
          </w:tcPr>
          <w:p w14:paraId="47C4563D" w14:textId="77777777" w:rsidR="00A84C3D" w:rsidRPr="00D85400" w:rsidRDefault="00A84C3D" w:rsidP="00AC51B5">
            <w:pPr>
              <w:jc w:val="center"/>
              <w:rPr>
                <w:rFonts w:ascii="Arial" w:hAnsi="Arial" w:cs="Arial"/>
                <w:sz w:val="18"/>
                <w:szCs w:val="18"/>
              </w:rPr>
            </w:pPr>
          </w:p>
        </w:tc>
        <w:tc>
          <w:tcPr>
            <w:tcW w:w="704" w:type="dxa"/>
            <w:shd w:val="clear" w:color="auto" w:fill="E8E8E8" w:themeFill="background2"/>
            <w:vAlign w:val="center"/>
          </w:tcPr>
          <w:p w14:paraId="522D2FB6" w14:textId="77777777" w:rsidR="00A84C3D" w:rsidRPr="00D85400" w:rsidRDefault="00A84C3D" w:rsidP="00AC51B5">
            <w:pPr>
              <w:jc w:val="center"/>
              <w:rPr>
                <w:rFonts w:ascii="Arial" w:hAnsi="Arial" w:cs="Arial"/>
                <w:sz w:val="18"/>
                <w:szCs w:val="18"/>
              </w:rPr>
            </w:pPr>
          </w:p>
        </w:tc>
      </w:tr>
      <w:tr w:rsidR="00A84C3D" w:rsidRPr="00D85400" w14:paraId="4505A2C9" w14:textId="77777777" w:rsidTr="00AC51B5">
        <w:trPr>
          <w:trHeight w:val="178"/>
          <w:jc w:val="center"/>
        </w:trPr>
        <w:tc>
          <w:tcPr>
            <w:tcW w:w="2268" w:type="dxa"/>
            <w:vAlign w:val="center"/>
          </w:tcPr>
          <w:p w14:paraId="5F88D2CE" w14:textId="77777777" w:rsidR="00A84C3D" w:rsidRPr="00D85400" w:rsidRDefault="00A84C3D" w:rsidP="00AC51B5">
            <w:pPr>
              <w:rPr>
                <w:rFonts w:ascii="Arial" w:hAnsi="Arial" w:cs="Arial"/>
                <w:sz w:val="18"/>
                <w:szCs w:val="18"/>
              </w:rPr>
            </w:pPr>
            <w:r w:rsidRPr="00D85400">
              <w:rPr>
                <w:rFonts w:ascii="Arial" w:hAnsi="Arial" w:cs="Arial"/>
                <w:sz w:val="18"/>
                <w:szCs w:val="18"/>
              </w:rPr>
              <w:t>Any other skin disease</w:t>
            </w:r>
            <w:r w:rsidRPr="00D85400">
              <w:rPr>
                <w:rFonts w:ascii="Arial" w:hAnsi="Arial" w:cs="Arial"/>
                <w:sz w:val="18"/>
                <w:szCs w:val="18"/>
                <w:vertAlign w:val="superscript"/>
              </w:rPr>
              <w:t>‡</w:t>
            </w:r>
          </w:p>
        </w:tc>
        <w:tc>
          <w:tcPr>
            <w:tcW w:w="1134" w:type="dxa"/>
            <w:vAlign w:val="center"/>
          </w:tcPr>
          <w:p w14:paraId="1F0C065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525</w:t>
            </w:r>
          </w:p>
        </w:tc>
        <w:tc>
          <w:tcPr>
            <w:tcW w:w="1843" w:type="dxa"/>
            <w:vAlign w:val="center"/>
          </w:tcPr>
          <w:p w14:paraId="2B5C522F"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112.7 (112.4, 133.5)</w:t>
            </w:r>
          </w:p>
        </w:tc>
        <w:tc>
          <w:tcPr>
            <w:tcW w:w="1400" w:type="dxa"/>
            <w:vAlign w:val="center"/>
          </w:tcPr>
          <w:p w14:paraId="0FC9A45A"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9 (3, 24)</w:t>
            </w:r>
          </w:p>
        </w:tc>
        <w:tc>
          <w:tcPr>
            <w:tcW w:w="727" w:type="dxa"/>
            <w:vAlign w:val="center"/>
          </w:tcPr>
          <w:p w14:paraId="45B2CAEA"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46.2</w:t>
            </w:r>
          </w:p>
        </w:tc>
        <w:tc>
          <w:tcPr>
            <w:tcW w:w="991" w:type="dxa"/>
            <w:vAlign w:val="center"/>
          </w:tcPr>
          <w:p w14:paraId="771F520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38.7</w:t>
            </w:r>
          </w:p>
        </w:tc>
        <w:tc>
          <w:tcPr>
            <w:tcW w:w="704" w:type="dxa"/>
            <w:vAlign w:val="center"/>
          </w:tcPr>
          <w:p w14:paraId="079A4996"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0.13</w:t>
            </w:r>
          </w:p>
        </w:tc>
      </w:tr>
    </w:tbl>
    <w:p w14:paraId="0442C1B4" w14:textId="77777777" w:rsidR="00A84C3D" w:rsidRPr="00D85400" w:rsidRDefault="00A84C3D" w:rsidP="00A84C3D">
      <w:pPr>
        <w:rPr>
          <w:rFonts w:ascii="Arial" w:hAnsi="Arial" w:cs="Arial"/>
        </w:rPr>
      </w:pPr>
    </w:p>
    <w:p w14:paraId="100DD136" w14:textId="77777777" w:rsidR="00A84C3D" w:rsidRDefault="00A84C3D" w:rsidP="00A84C3D">
      <w:pPr>
        <w:spacing w:line="480" w:lineRule="auto"/>
        <w:jc w:val="both"/>
        <w:rPr>
          <w:rFonts w:ascii="Arial" w:hAnsi="Arial" w:cs="Arial"/>
          <w:sz w:val="18"/>
          <w:szCs w:val="18"/>
        </w:rPr>
      </w:pPr>
      <w:r w:rsidRPr="00D85400">
        <w:rPr>
          <w:rFonts w:ascii="Arial" w:hAnsi="Arial" w:cs="Arial"/>
          <w:sz w:val="18"/>
          <w:szCs w:val="18"/>
        </w:rPr>
        <w:t xml:space="preserve">*: Defined as those reporting </w:t>
      </w:r>
      <w:r w:rsidRPr="00D85400">
        <w:rPr>
          <w:rFonts w:ascii="Arial" w:hAnsi="Arial" w:cs="Arial"/>
          <w:i/>
          <w:iCs/>
          <w:sz w:val="18"/>
          <w:szCs w:val="18"/>
        </w:rPr>
        <w:t>current</w:t>
      </w:r>
      <w:r w:rsidRPr="00D85400">
        <w:rPr>
          <w:rFonts w:ascii="Arial" w:hAnsi="Arial" w:cs="Arial"/>
          <w:sz w:val="18"/>
          <w:szCs w:val="18"/>
        </w:rPr>
        <w:t xml:space="preserve"> or </w:t>
      </w:r>
      <w:r w:rsidRPr="00D85400">
        <w:rPr>
          <w:rFonts w:ascii="Arial" w:hAnsi="Arial" w:cs="Arial"/>
          <w:i/>
          <w:iCs/>
          <w:sz w:val="18"/>
          <w:szCs w:val="18"/>
        </w:rPr>
        <w:t>ever</w:t>
      </w:r>
      <w:r w:rsidRPr="00D85400">
        <w:rPr>
          <w:rFonts w:ascii="Arial" w:hAnsi="Arial" w:cs="Arial"/>
          <w:sz w:val="18"/>
          <w:szCs w:val="18"/>
        </w:rPr>
        <w:t xml:space="preserve"> receiving care from a health facility for the reported skin disease. †: Includes cases suspected for buruli ulcer (ulcerative) and suspected active yaws (ulcer). ‡: Includes cases suspected for scabies </w:t>
      </w:r>
      <w:r w:rsidRPr="00D85400">
        <w:rPr>
          <w:rFonts w:ascii="Arial" w:hAnsi="Arial" w:cs="Arial"/>
          <w:i/>
          <w:iCs/>
          <w:sz w:val="18"/>
          <w:szCs w:val="18"/>
        </w:rPr>
        <w:t>only</w:t>
      </w:r>
      <w:r w:rsidRPr="00D85400">
        <w:rPr>
          <w:rFonts w:ascii="Arial" w:hAnsi="Arial" w:cs="Arial"/>
          <w:sz w:val="18"/>
          <w:szCs w:val="18"/>
        </w:rPr>
        <w:t xml:space="preserve"> but negative final diagnosis (n=1), or leprosy </w:t>
      </w:r>
      <w:r w:rsidRPr="00D85400">
        <w:rPr>
          <w:rFonts w:ascii="Arial" w:hAnsi="Arial" w:cs="Arial"/>
          <w:i/>
          <w:iCs/>
          <w:sz w:val="18"/>
          <w:szCs w:val="18"/>
        </w:rPr>
        <w:t>only</w:t>
      </w:r>
      <w:r w:rsidRPr="00D85400">
        <w:rPr>
          <w:rFonts w:ascii="Arial" w:hAnsi="Arial" w:cs="Arial"/>
          <w:sz w:val="18"/>
          <w:szCs w:val="18"/>
        </w:rPr>
        <w:t xml:space="preserve"> but negative final diagnosis (n=2)</w:t>
      </w:r>
    </w:p>
    <w:p w14:paraId="7D1FCEA5" w14:textId="77777777" w:rsidR="00A84C3D" w:rsidRPr="00D85400" w:rsidRDefault="00A84C3D" w:rsidP="00A84C3D">
      <w:pPr>
        <w:spacing w:line="480" w:lineRule="auto"/>
        <w:jc w:val="both"/>
        <w:rPr>
          <w:rFonts w:ascii="Arial" w:hAnsi="Arial" w:cs="Arial"/>
          <w:sz w:val="18"/>
          <w:szCs w:val="18"/>
        </w:rPr>
      </w:pPr>
    </w:p>
    <w:p w14:paraId="48477B77" w14:textId="77777777" w:rsidR="00A84C3D" w:rsidRPr="00D85400" w:rsidRDefault="00A84C3D" w:rsidP="00A84C3D">
      <w:pPr>
        <w:rPr>
          <w:rFonts w:ascii="Arial" w:hAnsi="Arial" w:cs="Arial"/>
        </w:rPr>
        <w:sectPr w:rsidR="00A84C3D" w:rsidRPr="00D85400" w:rsidSect="00A84C3D">
          <w:pgSz w:w="11906" w:h="16838"/>
          <w:pgMar w:top="1440" w:right="1440" w:bottom="1440" w:left="1440" w:header="708" w:footer="708" w:gutter="0"/>
          <w:cols w:space="708"/>
          <w:docGrid w:linePitch="360"/>
        </w:sectPr>
      </w:pPr>
    </w:p>
    <w:p w14:paraId="795850E1" w14:textId="77777777" w:rsidR="00A84C3D" w:rsidRPr="00D85400" w:rsidRDefault="00A84C3D" w:rsidP="00A84C3D">
      <w:pPr>
        <w:spacing w:line="480" w:lineRule="auto"/>
        <w:jc w:val="both"/>
        <w:rPr>
          <w:rFonts w:ascii="Arial" w:hAnsi="Arial" w:cs="Arial"/>
        </w:rPr>
      </w:pPr>
      <w:r w:rsidRPr="00D85400">
        <w:rPr>
          <w:rFonts w:ascii="Arial" w:hAnsi="Arial" w:cs="Arial"/>
        </w:rPr>
        <w:lastRenderedPageBreak/>
        <w:t>Supplementary Table 4: Mean and median financial cost of care seeking for patients with skin NTDs and complex wounds, by patient characteristics and visit time point</w:t>
      </w:r>
    </w:p>
    <w:tbl>
      <w:tblPr>
        <w:tblStyle w:val="TableGrid"/>
        <w:tblW w:w="0" w:type="auto"/>
        <w:jc w:val="center"/>
        <w:tblLook w:val="04A0" w:firstRow="1" w:lastRow="0" w:firstColumn="1" w:lastColumn="0" w:noHBand="0" w:noVBand="1"/>
      </w:tblPr>
      <w:tblGrid>
        <w:gridCol w:w="1367"/>
        <w:gridCol w:w="1236"/>
        <w:gridCol w:w="976"/>
        <w:gridCol w:w="885"/>
        <w:gridCol w:w="975"/>
        <w:gridCol w:w="885"/>
        <w:gridCol w:w="975"/>
        <w:gridCol w:w="885"/>
        <w:gridCol w:w="975"/>
        <w:gridCol w:w="1137"/>
        <w:gridCol w:w="898"/>
      </w:tblGrid>
      <w:tr w:rsidR="00A84C3D" w:rsidRPr="00D85400" w14:paraId="5BC6E48A" w14:textId="77777777" w:rsidTr="00AC51B5">
        <w:trPr>
          <w:trHeight w:val="210"/>
          <w:jc w:val="center"/>
        </w:trPr>
        <w:tc>
          <w:tcPr>
            <w:tcW w:w="1367" w:type="dxa"/>
            <w:vMerge w:val="restart"/>
            <w:vAlign w:val="center"/>
          </w:tcPr>
          <w:p w14:paraId="4C23C0F9" w14:textId="77777777" w:rsidR="00A84C3D" w:rsidRPr="00D85400" w:rsidRDefault="00A84C3D" w:rsidP="00AC51B5">
            <w:pPr>
              <w:rPr>
                <w:rFonts w:ascii="Arial" w:hAnsi="Arial" w:cs="Arial"/>
                <w:sz w:val="18"/>
                <w:szCs w:val="18"/>
              </w:rPr>
            </w:pPr>
            <w:r w:rsidRPr="00D85400">
              <w:rPr>
                <w:rFonts w:ascii="Arial" w:hAnsi="Arial" w:cs="Arial"/>
                <w:sz w:val="18"/>
                <w:szCs w:val="18"/>
              </w:rPr>
              <w:t>Characteristic:</w:t>
            </w:r>
          </w:p>
        </w:tc>
        <w:tc>
          <w:tcPr>
            <w:tcW w:w="2212" w:type="dxa"/>
            <w:gridSpan w:val="2"/>
            <w:vMerge w:val="restart"/>
            <w:vAlign w:val="center"/>
          </w:tcPr>
          <w:p w14:paraId="12AEE667"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Before index visit</w:t>
            </w:r>
          </w:p>
        </w:tc>
        <w:tc>
          <w:tcPr>
            <w:tcW w:w="5580" w:type="dxa"/>
            <w:gridSpan w:val="6"/>
            <w:vAlign w:val="center"/>
          </w:tcPr>
          <w:p w14:paraId="5AC9BE01"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During and after index visit</w:t>
            </w:r>
          </w:p>
        </w:tc>
        <w:tc>
          <w:tcPr>
            <w:tcW w:w="2035" w:type="dxa"/>
            <w:gridSpan w:val="2"/>
            <w:vMerge w:val="restart"/>
            <w:vAlign w:val="center"/>
          </w:tcPr>
          <w:p w14:paraId="088B1C3C"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Regression analysis</w:t>
            </w:r>
          </w:p>
        </w:tc>
      </w:tr>
      <w:tr w:rsidR="00A84C3D" w:rsidRPr="00D85400" w14:paraId="1A0D3260" w14:textId="77777777" w:rsidTr="00AC51B5">
        <w:trPr>
          <w:trHeight w:val="196"/>
          <w:jc w:val="center"/>
        </w:trPr>
        <w:tc>
          <w:tcPr>
            <w:tcW w:w="1367" w:type="dxa"/>
            <w:vMerge/>
          </w:tcPr>
          <w:p w14:paraId="783A6B8E" w14:textId="77777777" w:rsidR="00A84C3D" w:rsidRPr="00D85400" w:rsidRDefault="00A84C3D" w:rsidP="00AC51B5">
            <w:pPr>
              <w:jc w:val="center"/>
              <w:rPr>
                <w:rFonts w:ascii="Arial" w:hAnsi="Arial" w:cs="Arial"/>
                <w:sz w:val="18"/>
                <w:szCs w:val="18"/>
              </w:rPr>
            </w:pPr>
          </w:p>
        </w:tc>
        <w:tc>
          <w:tcPr>
            <w:tcW w:w="2212" w:type="dxa"/>
            <w:gridSpan w:val="2"/>
            <w:vMerge/>
          </w:tcPr>
          <w:p w14:paraId="743D163A" w14:textId="77777777" w:rsidR="00A84C3D" w:rsidRPr="00D85400" w:rsidRDefault="00A84C3D" w:rsidP="00AC51B5">
            <w:pPr>
              <w:jc w:val="center"/>
              <w:rPr>
                <w:rFonts w:ascii="Arial" w:hAnsi="Arial" w:cs="Arial"/>
                <w:sz w:val="18"/>
                <w:szCs w:val="18"/>
              </w:rPr>
            </w:pPr>
          </w:p>
        </w:tc>
        <w:tc>
          <w:tcPr>
            <w:tcW w:w="1860" w:type="dxa"/>
            <w:gridSpan w:val="2"/>
          </w:tcPr>
          <w:p w14:paraId="668AA1C9"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Study facility</w:t>
            </w:r>
          </w:p>
        </w:tc>
        <w:tc>
          <w:tcPr>
            <w:tcW w:w="1860" w:type="dxa"/>
            <w:gridSpan w:val="2"/>
          </w:tcPr>
          <w:p w14:paraId="6F6D7974"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Non-study facility</w:t>
            </w:r>
          </w:p>
        </w:tc>
        <w:tc>
          <w:tcPr>
            <w:tcW w:w="1860" w:type="dxa"/>
            <w:gridSpan w:val="2"/>
          </w:tcPr>
          <w:p w14:paraId="55D94463" w14:textId="77777777" w:rsidR="00A84C3D" w:rsidRPr="00D85400" w:rsidRDefault="00A84C3D" w:rsidP="00AC51B5">
            <w:pPr>
              <w:jc w:val="center"/>
              <w:rPr>
                <w:rFonts w:ascii="Arial" w:hAnsi="Arial" w:cs="Arial"/>
                <w:sz w:val="18"/>
                <w:szCs w:val="18"/>
              </w:rPr>
            </w:pPr>
            <w:r w:rsidRPr="00D85400">
              <w:rPr>
                <w:rFonts w:ascii="Arial" w:hAnsi="Arial" w:cs="Arial"/>
                <w:sz w:val="18"/>
                <w:szCs w:val="18"/>
              </w:rPr>
              <w:t>Combined</w:t>
            </w:r>
          </w:p>
        </w:tc>
        <w:tc>
          <w:tcPr>
            <w:tcW w:w="2035" w:type="dxa"/>
            <w:gridSpan w:val="2"/>
            <w:vMerge/>
          </w:tcPr>
          <w:p w14:paraId="0B215D83" w14:textId="77777777" w:rsidR="00A84C3D" w:rsidRPr="00D85400" w:rsidRDefault="00A84C3D" w:rsidP="00AC51B5">
            <w:pPr>
              <w:jc w:val="center"/>
              <w:rPr>
                <w:rFonts w:ascii="Arial" w:hAnsi="Arial" w:cs="Arial"/>
                <w:sz w:val="18"/>
                <w:szCs w:val="18"/>
              </w:rPr>
            </w:pPr>
          </w:p>
        </w:tc>
      </w:tr>
      <w:tr w:rsidR="00A84C3D" w:rsidRPr="00D85400" w14:paraId="5823C257" w14:textId="77777777" w:rsidTr="00AC51B5">
        <w:trPr>
          <w:trHeight w:val="210"/>
          <w:jc w:val="center"/>
        </w:trPr>
        <w:tc>
          <w:tcPr>
            <w:tcW w:w="1367" w:type="dxa"/>
            <w:vMerge/>
            <w:vAlign w:val="center"/>
          </w:tcPr>
          <w:p w14:paraId="075240CE" w14:textId="77777777" w:rsidR="00A84C3D" w:rsidRPr="00D85400" w:rsidRDefault="00A84C3D" w:rsidP="00AC51B5">
            <w:pPr>
              <w:rPr>
                <w:rFonts w:ascii="Arial" w:hAnsi="Arial" w:cs="Arial"/>
                <w:sz w:val="18"/>
                <w:szCs w:val="18"/>
              </w:rPr>
            </w:pPr>
          </w:p>
        </w:tc>
        <w:tc>
          <w:tcPr>
            <w:tcW w:w="1236" w:type="dxa"/>
            <w:vAlign w:val="center"/>
          </w:tcPr>
          <w:p w14:paraId="798CCD97"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Mean</w:t>
            </w:r>
          </w:p>
        </w:tc>
        <w:tc>
          <w:tcPr>
            <w:tcW w:w="976" w:type="dxa"/>
            <w:vAlign w:val="center"/>
          </w:tcPr>
          <w:p w14:paraId="29B800E2"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Median</w:t>
            </w:r>
          </w:p>
        </w:tc>
        <w:tc>
          <w:tcPr>
            <w:tcW w:w="885" w:type="dxa"/>
            <w:vAlign w:val="center"/>
          </w:tcPr>
          <w:p w14:paraId="1306AEA7"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Mean</w:t>
            </w:r>
          </w:p>
        </w:tc>
        <w:tc>
          <w:tcPr>
            <w:tcW w:w="975" w:type="dxa"/>
            <w:vAlign w:val="center"/>
          </w:tcPr>
          <w:p w14:paraId="0266FA43"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Median</w:t>
            </w:r>
          </w:p>
        </w:tc>
        <w:tc>
          <w:tcPr>
            <w:tcW w:w="885" w:type="dxa"/>
            <w:vAlign w:val="center"/>
          </w:tcPr>
          <w:p w14:paraId="439B9BA8"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Mean</w:t>
            </w:r>
          </w:p>
        </w:tc>
        <w:tc>
          <w:tcPr>
            <w:tcW w:w="975" w:type="dxa"/>
            <w:vAlign w:val="center"/>
          </w:tcPr>
          <w:p w14:paraId="43AF422B"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Median</w:t>
            </w:r>
          </w:p>
        </w:tc>
        <w:tc>
          <w:tcPr>
            <w:tcW w:w="885" w:type="dxa"/>
            <w:vAlign w:val="center"/>
          </w:tcPr>
          <w:p w14:paraId="358A36B3"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Mean</w:t>
            </w:r>
          </w:p>
        </w:tc>
        <w:tc>
          <w:tcPr>
            <w:tcW w:w="975" w:type="dxa"/>
            <w:vAlign w:val="center"/>
          </w:tcPr>
          <w:p w14:paraId="12614B05"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Median</w:t>
            </w:r>
          </w:p>
        </w:tc>
        <w:tc>
          <w:tcPr>
            <w:tcW w:w="1137" w:type="dxa"/>
            <w:vAlign w:val="center"/>
          </w:tcPr>
          <w:p w14:paraId="3987B810"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Coefficient*</w:t>
            </w:r>
          </w:p>
        </w:tc>
        <w:tc>
          <w:tcPr>
            <w:tcW w:w="898" w:type="dxa"/>
          </w:tcPr>
          <w:p w14:paraId="26AD0EF6"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p-value</w:t>
            </w:r>
          </w:p>
        </w:tc>
      </w:tr>
      <w:tr w:rsidR="00A84C3D" w:rsidRPr="00D85400" w14:paraId="2619D258" w14:textId="77777777" w:rsidTr="00AC51B5">
        <w:trPr>
          <w:trHeight w:val="210"/>
          <w:jc w:val="center"/>
        </w:trPr>
        <w:tc>
          <w:tcPr>
            <w:tcW w:w="11194" w:type="dxa"/>
            <w:gridSpan w:val="11"/>
            <w:shd w:val="clear" w:color="auto" w:fill="E8E8E8" w:themeFill="background2"/>
            <w:vAlign w:val="center"/>
          </w:tcPr>
          <w:p w14:paraId="6EE36EAD"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Sex:</w:t>
            </w:r>
          </w:p>
        </w:tc>
      </w:tr>
      <w:tr w:rsidR="00A84C3D" w:rsidRPr="00D85400" w14:paraId="37B10D0D" w14:textId="77777777" w:rsidTr="00AC51B5">
        <w:trPr>
          <w:trHeight w:val="210"/>
          <w:jc w:val="center"/>
        </w:trPr>
        <w:tc>
          <w:tcPr>
            <w:tcW w:w="1367" w:type="dxa"/>
            <w:vAlign w:val="center"/>
          </w:tcPr>
          <w:p w14:paraId="47A7383C"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Female</w:t>
            </w:r>
          </w:p>
        </w:tc>
        <w:tc>
          <w:tcPr>
            <w:tcW w:w="1236" w:type="dxa"/>
            <w:vAlign w:val="center"/>
          </w:tcPr>
          <w:p w14:paraId="75252D76"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800.35</w:t>
            </w:r>
          </w:p>
        </w:tc>
        <w:tc>
          <w:tcPr>
            <w:tcW w:w="976" w:type="dxa"/>
            <w:vAlign w:val="center"/>
          </w:tcPr>
          <w:p w14:paraId="2E4DF5A3"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150</w:t>
            </w:r>
          </w:p>
        </w:tc>
        <w:tc>
          <w:tcPr>
            <w:tcW w:w="885" w:type="dxa"/>
            <w:vAlign w:val="center"/>
          </w:tcPr>
          <w:p w14:paraId="7FD54C19"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155.63</w:t>
            </w:r>
          </w:p>
        </w:tc>
        <w:tc>
          <w:tcPr>
            <w:tcW w:w="975" w:type="dxa"/>
            <w:vAlign w:val="center"/>
          </w:tcPr>
          <w:p w14:paraId="34D54BC6"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70</w:t>
            </w:r>
          </w:p>
        </w:tc>
        <w:tc>
          <w:tcPr>
            <w:tcW w:w="885" w:type="dxa"/>
            <w:vAlign w:val="center"/>
          </w:tcPr>
          <w:p w14:paraId="75C8CBF5"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352.4</w:t>
            </w:r>
          </w:p>
        </w:tc>
        <w:tc>
          <w:tcPr>
            <w:tcW w:w="975" w:type="dxa"/>
            <w:vAlign w:val="center"/>
          </w:tcPr>
          <w:p w14:paraId="33457ED3"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162.65</w:t>
            </w:r>
          </w:p>
        </w:tc>
        <w:tc>
          <w:tcPr>
            <w:tcW w:w="885" w:type="dxa"/>
            <w:vAlign w:val="center"/>
          </w:tcPr>
          <w:p w14:paraId="0C1F3235"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196.03</w:t>
            </w:r>
          </w:p>
        </w:tc>
        <w:tc>
          <w:tcPr>
            <w:tcW w:w="975" w:type="dxa"/>
            <w:vAlign w:val="center"/>
          </w:tcPr>
          <w:p w14:paraId="23D5CEA8"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76.46</w:t>
            </w:r>
          </w:p>
        </w:tc>
        <w:tc>
          <w:tcPr>
            <w:tcW w:w="1137" w:type="dxa"/>
            <w:vAlign w:val="center"/>
          </w:tcPr>
          <w:p w14:paraId="5C65CDBC"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REF</w:t>
            </w:r>
          </w:p>
        </w:tc>
        <w:tc>
          <w:tcPr>
            <w:tcW w:w="898" w:type="dxa"/>
            <w:vAlign w:val="center"/>
          </w:tcPr>
          <w:p w14:paraId="489282CF"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r>
      <w:tr w:rsidR="00A84C3D" w:rsidRPr="00D85400" w14:paraId="647BC76D" w14:textId="77777777" w:rsidTr="00AC51B5">
        <w:trPr>
          <w:trHeight w:val="210"/>
          <w:jc w:val="center"/>
        </w:trPr>
        <w:tc>
          <w:tcPr>
            <w:tcW w:w="1367" w:type="dxa"/>
            <w:vAlign w:val="center"/>
          </w:tcPr>
          <w:p w14:paraId="1E4E7B00"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Male</w:t>
            </w:r>
          </w:p>
        </w:tc>
        <w:tc>
          <w:tcPr>
            <w:tcW w:w="1236" w:type="dxa"/>
            <w:vAlign w:val="center"/>
          </w:tcPr>
          <w:p w14:paraId="43D16938"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849.48</w:t>
            </w:r>
          </w:p>
        </w:tc>
        <w:tc>
          <w:tcPr>
            <w:tcW w:w="976" w:type="dxa"/>
            <w:vAlign w:val="center"/>
          </w:tcPr>
          <w:p w14:paraId="53BE685A"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206.33</w:t>
            </w:r>
          </w:p>
        </w:tc>
        <w:tc>
          <w:tcPr>
            <w:tcW w:w="885" w:type="dxa"/>
            <w:vAlign w:val="center"/>
          </w:tcPr>
          <w:p w14:paraId="4AB62AD2"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189.99</w:t>
            </w:r>
          </w:p>
        </w:tc>
        <w:tc>
          <w:tcPr>
            <w:tcW w:w="975" w:type="dxa"/>
            <w:vAlign w:val="center"/>
          </w:tcPr>
          <w:p w14:paraId="4995AA3B"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79.09</w:t>
            </w:r>
          </w:p>
        </w:tc>
        <w:tc>
          <w:tcPr>
            <w:tcW w:w="885" w:type="dxa"/>
            <w:vAlign w:val="center"/>
          </w:tcPr>
          <w:p w14:paraId="0DB08183"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262.07</w:t>
            </w:r>
          </w:p>
        </w:tc>
        <w:tc>
          <w:tcPr>
            <w:tcW w:w="975" w:type="dxa"/>
            <w:vAlign w:val="center"/>
          </w:tcPr>
          <w:p w14:paraId="47653D88"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110</w:t>
            </w:r>
          </w:p>
        </w:tc>
        <w:tc>
          <w:tcPr>
            <w:tcW w:w="885" w:type="dxa"/>
            <w:vAlign w:val="center"/>
          </w:tcPr>
          <w:p w14:paraId="11F65410"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229.82</w:t>
            </w:r>
          </w:p>
        </w:tc>
        <w:tc>
          <w:tcPr>
            <w:tcW w:w="975" w:type="dxa"/>
            <w:vAlign w:val="center"/>
          </w:tcPr>
          <w:p w14:paraId="3203B27E"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100</w:t>
            </w:r>
          </w:p>
        </w:tc>
        <w:tc>
          <w:tcPr>
            <w:tcW w:w="1137" w:type="dxa"/>
            <w:vAlign w:val="center"/>
          </w:tcPr>
          <w:p w14:paraId="52E36CF4"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-0.11</w:t>
            </w:r>
          </w:p>
        </w:tc>
        <w:tc>
          <w:tcPr>
            <w:tcW w:w="898" w:type="dxa"/>
            <w:vAlign w:val="center"/>
          </w:tcPr>
          <w:p w14:paraId="79D7BD08"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0.624</w:t>
            </w:r>
          </w:p>
        </w:tc>
      </w:tr>
      <w:tr w:rsidR="00A84C3D" w:rsidRPr="00D85400" w14:paraId="0D91C0E9" w14:textId="77777777" w:rsidTr="00AC51B5">
        <w:trPr>
          <w:trHeight w:val="196"/>
          <w:jc w:val="center"/>
        </w:trPr>
        <w:tc>
          <w:tcPr>
            <w:tcW w:w="11194" w:type="dxa"/>
            <w:gridSpan w:val="11"/>
            <w:shd w:val="clear" w:color="auto" w:fill="E8E8E8" w:themeFill="background2"/>
            <w:vAlign w:val="center"/>
          </w:tcPr>
          <w:p w14:paraId="7B9E939C"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Age:</w:t>
            </w:r>
          </w:p>
        </w:tc>
      </w:tr>
      <w:tr w:rsidR="00A84C3D" w:rsidRPr="00D85400" w14:paraId="3AFE6C8D" w14:textId="77777777" w:rsidTr="00AC51B5">
        <w:trPr>
          <w:trHeight w:val="196"/>
          <w:jc w:val="center"/>
        </w:trPr>
        <w:tc>
          <w:tcPr>
            <w:tcW w:w="1367" w:type="dxa"/>
            <w:vAlign w:val="center"/>
          </w:tcPr>
          <w:p w14:paraId="2BA25A3A"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&lt;18</w:t>
            </w:r>
          </w:p>
        </w:tc>
        <w:tc>
          <w:tcPr>
            <w:tcW w:w="1236" w:type="dxa"/>
            <w:vAlign w:val="center"/>
          </w:tcPr>
          <w:p w14:paraId="0E6C23A9"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361.07</w:t>
            </w:r>
          </w:p>
        </w:tc>
        <w:tc>
          <w:tcPr>
            <w:tcW w:w="976" w:type="dxa"/>
            <w:vAlign w:val="center"/>
          </w:tcPr>
          <w:p w14:paraId="65A0D3E6"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75</w:t>
            </w:r>
          </w:p>
        </w:tc>
        <w:tc>
          <w:tcPr>
            <w:tcW w:w="885" w:type="dxa"/>
            <w:vAlign w:val="center"/>
          </w:tcPr>
          <w:p w14:paraId="65EDFFA9"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103.01</w:t>
            </w:r>
          </w:p>
        </w:tc>
        <w:tc>
          <w:tcPr>
            <w:tcW w:w="975" w:type="dxa"/>
            <w:vAlign w:val="center"/>
          </w:tcPr>
          <w:p w14:paraId="7675DFD1"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25</w:t>
            </w:r>
          </w:p>
        </w:tc>
        <w:tc>
          <w:tcPr>
            <w:tcW w:w="885" w:type="dxa"/>
            <w:vAlign w:val="center"/>
          </w:tcPr>
          <w:p w14:paraId="23184492"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170.16</w:t>
            </w:r>
          </w:p>
        </w:tc>
        <w:tc>
          <w:tcPr>
            <w:tcW w:w="975" w:type="dxa"/>
            <w:vAlign w:val="center"/>
          </w:tcPr>
          <w:p w14:paraId="750B6163"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227.18</w:t>
            </w:r>
          </w:p>
        </w:tc>
        <w:tc>
          <w:tcPr>
            <w:tcW w:w="885" w:type="dxa"/>
            <w:vAlign w:val="center"/>
          </w:tcPr>
          <w:p w14:paraId="50A416B0"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113.46</w:t>
            </w:r>
          </w:p>
        </w:tc>
        <w:tc>
          <w:tcPr>
            <w:tcW w:w="975" w:type="dxa"/>
            <w:vAlign w:val="center"/>
          </w:tcPr>
          <w:p w14:paraId="4207445D"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29</w:t>
            </w:r>
          </w:p>
        </w:tc>
        <w:tc>
          <w:tcPr>
            <w:tcW w:w="1137" w:type="dxa"/>
            <w:vAlign w:val="center"/>
          </w:tcPr>
          <w:p w14:paraId="2BD6893D"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REF</w:t>
            </w:r>
          </w:p>
        </w:tc>
        <w:tc>
          <w:tcPr>
            <w:tcW w:w="898" w:type="dxa"/>
            <w:vAlign w:val="center"/>
          </w:tcPr>
          <w:p w14:paraId="605BC0C0"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r>
      <w:tr w:rsidR="00A84C3D" w:rsidRPr="00D85400" w14:paraId="529446ED" w14:textId="77777777" w:rsidTr="00AC51B5">
        <w:trPr>
          <w:trHeight w:val="196"/>
          <w:jc w:val="center"/>
        </w:trPr>
        <w:tc>
          <w:tcPr>
            <w:tcW w:w="1367" w:type="dxa"/>
            <w:vAlign w:val="center"/>
          </w:tcPr>
          <w:p w14:paraId="4D973F27"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18-60</w:t>
            </w:r>
          </w:p>
        </w:tc>
        <w:tc>
          <w:tcPr>
            <w:tcW w:w="1236" w:type="dxa"/>
            <w:vAlign w:val="center"/>
          </w:tcPr>
          <w:p w14:paraId="3E5EA484"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1033.41</w:t>
            </w:r>
          </w:p>
        </w:tc>
        <w:tc>
          <w:tcPr>
            <w:tcW w:w="976" w:type="dxa"/>
            <w:vAlign w:val="center"/>
          </w:tcPr>
          <w:p w14:paraId="4FDA44A1"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187.62</w:t>
            </w:r>
          </w:p>
        </w:tc>
        <w:tc>
          <w:tcPr>
            <w:tcW w:w="885" w:type="dxa"/>
            <w:vAlign w:val="center"/>
          </w:tcPr>
          <w:p w14:paraId="0387A4D1"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204.34</w:t>
            </w:r>
          </w:p>
        </w:tc>
        <w:tc>
          <w:tcPr>
            <w:tcW w:w="975" w:type="dxa"/>
            <w:vAlign w:val="center"/>
          </w:tcPr>
          <w:p w14:paraId="05CA8E9E"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100</w:t>
            </w:r>
          </w:p>
        </w:tc>
        <w:tc>
          <w:tcPr>
            <w:tcW w:w="885" w:type="dxa"/>
            <w:vAlign w:val="center"/>
          </w:tcPr>
          <w:p w14:paraId="46CDE8B6"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328.1</w:t>
            </w:r>
          </w:p>
        </w:tc>
        <w:tc>
          <w:tcPr>
            <w:tcW w:w="975" w:type="dxa"/>
            <w:vAlign w:val="center"/>
          </w:tcPr>
          <w:p w14:paraId="6465797D"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110</w:t>
            </w:r>
          </w:p>
        </w:tc>
        <w:tc>
          <w:tcPr>
            <w:tcW w:w="885" w:type="dxa"/>
            <w:vAlign w:val="center"/>
          </w:tcPr>
          <w:p w14:paraId="23F2956A"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256.15</w:t>
            </w:r>
          </w:p>
        </w:tc>
        <w:tc>
          <w:tcPr>
            <w:tcW w:w="975" w:type="dxa"/>
            <w:vAlign w:val="center"/>
          </w:tcPr>
          <w:p w14:paraId="2C5AD7A7"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125</w:t>
            </w:r>
          </w:p>
        </w:tc>
        <w:tc>
          <w:tcPr>
            <w:tcW w:w="1137" w:type="dxa"/>
            <w:vAlign w:val="center"/>
          </w:tcPr>
          <w:p w14:paraId="340FFAD5"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1.42</w:t>
            </w:r>
          </w:p>
        </w:tc>
        <w:tc>
          <w:tcPr>
            <w:tcW w:w="898" w:type="dxa"/>
            <w:vAlign w:val="center"/>
          </w:tcPr>
          <w:p w14:paraId="64169D0F"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&lt;0.001</w:t>
            </w:r>
          </w:p>
        </w:tc>
      </w:tr>
      <w:tr w:rsidR="00A84C3D" w:rsidRPr="00D85400" w14:paraId="48AA7527" w14:textId="77777777" w:rsidTr="00AC51B5">
        <w:trPr>
          <w:trHeight w:val="196"/>
          <w:jc w:val="center"/>
        </w:trPr>
        <w:tc>
          <w:tcPr>
            <w:tcW w:w="1367" w:type="dxa"/>
            <w:vAlign w:val="center"/>
          </w:tcPr>
          <w:p w14:paraId="1D71E351"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&gt;60</w:t>
            </w:r>
          </w:p>
        </w:tc>
        <w:tc>
          <w:tcPr>
            <w:tcW w:w="1236" w:type="dxa"/>
            <w:vAlign w:val="center"/>
          </w:tcPr>
          <w:p w14:paraId="352A5F83"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802.89</w:t>
            </w:r>
          </w:p>
        </w:tc>
        <w:tc>
          <w:tcPr>
            <w:tcW w:w="976" w:type="dxa"/>
            <w:vAlign w:val="center"/>
          </w:tcPr>
          <w:p w14:paraId="359EEA33"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172</w:t>
            </w:r>
          </w:p>
        </w:tc>
        <w:tc>
          <w:tcPr>
            <w:tcW w:w="885" w:type="dxa"/>
            <w:vAlign w:val="center"/>
          </w:tcPr>
          <w:p w14:paraId="2C8B768D"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230.05</w:t>
            </w:r>
          </w:p>
        </w:tc>
        <w:tc>
          <w:tcPr>
            <w:tcW w:w="975" w:type="dxa"/>
            <w:vAlign w:val="center"/>
          </w:tcPr>
          <w:p w14:paraId="7D4FD8C2"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133.93</w:t>
            </w:r>
          </w:p>
        </w:tc>
        <w:tc>
          <w:tcPr>
            <w:tcW w:w="885" w:type="dxa"/>
            <w:vAlign w:val="center"/>
          </w:tcPr>
          <w:p w14:paraId="7B3B8D00"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272.11</w:t>
            </w:r>
          </w:p>
        </w:tc>
        <w:tc>
          <w:tcPr>
            <w:tcW w:w="975" w:type="dxa"/>
            <w:vAlign w:val="center"/>
          </w:tcPr>
          <w:p w14:paraId="369D2306"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69</w:t>
            </w:r>
          </w:p>
        </w:tc>
        <w:tc>
          <w:tcPr>
            <w:tcW w:w="885" w:type="dxa"/>
            <w:vAlign w:val="center"/>
          </w:tcPr>
          <w:p w14:paraId="455577EB"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294.5</w:t>
            </w:r>
          </w:p>
        </w:tc>
        <w:tc>
          <w:tcPr>
            <w:tcW w:w="975" w:type="dxa"/>
            <w:vAlign w:val="center"/>
          </w:tcPr>
          <w:p w14:paraId="7AE64AEF"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144.93</w:t>
            </w:r>
          </w:p>
        </w:tc>
        <w:tc>
          <w:tcPr>
            <w:tcW w:w="1137" w:type="dxa"/>
            <w:vAlign w:val="center"/>
          </w:tcPr>
          <w:p w14:paraId="6FD5A77C"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1.18</w:t>
            </w:r>
          </w:p>
        </w:tc>
        <w:tc>
          <w:tcPr>
            <w:tcW w:w="898" w:type="dxa"/>
            <w:vAlign w:val="center"/>
          </w:tcPr>
          <w:p w14:paraId="72873934"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0.011</w:t>
            </w:r>
          </w:p>
        </w:tc>
      </w:tr>
      <w:tr w:rsidR="00A84C3D" w:rsidRPr="00D85400" w14:paraId="6A07538D" w14:textId="77777777" w:rsidTr="00AC51B5">
        <w:trPr>
          <w:trHeight w:val="196"/>
          <w:jc w:val="center"/>
        </w:trPr>
        <w:tc>
          <w:tcPr>
            <w:tcW w:w="11194" w:type="dxa"/>
            <w:gridSpan w:val="11"/>
            <w:shd w:val="clear" w:color="auto" w:fill="E8E8E8" w:themeFill="background2"/>
            <w:vAlign w:val="center"/>
          </w:tcPr>
          <w:p w14:paraId="4E5D3D59"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Occupation:</w:t>
            </w:r>
          </w:p>
        </w:tc>
      </w:tr>
      <w:tr w:rsidR="00A84C3D" w:rsidRPr="00D85400" w14:paraId="4A0900B8" w14:textId="77777777" w:rsidTr="00AC51B5">
        <w:trPr>
          <w:trHeight w:val="196"/>
          <w:jc w:val="center"/>
        </w:trPr>
        <w:tc>
          <w:tcPr>
            <w:tcW w:w="1367" w:type="dxa"/>
            <w:vAlign w:val="center"/>
          </w:tcPr>
          <w:p w14:paraId="361D285B"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None</w:t>
            </w:r>
          </w:p>
        </w:tc>
        <w:tc>
          <w:tcPr>
            <w:tcW w:w="1236" w:type="dxa"/>
            <w:vAlign w:val="center"/>
          </w:tcPr>
          <w:p w14:paraId="17A206A0"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680.20</w:t>
            </w:r>
          </w:p>
        </w:tc>
        <w:tc>
          <w:tcPr>
            <w:tcW w:w="976" w:type="dxa"/>
            <w:vAlign w:val="center"/>
          </w:tcPr>
          <w:p w14:paraId="3DE4DA41"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170.24</w:t>
            </w:r>
          </w:p>
        </w:tc>
        <w:tc>
          <w:tcPr>
            <w:tcW w:w="885" w:type="dxa"/>
            <w:vAlign w:val="center"/>
          </w:tcPr>
          <w:p w14:paraId="0F95B6F3"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147.86</w:t>
            </w:r>
          </w:p>
        </w:tc>
        <w:tc>
          <w:tcPr>
            <w:tcW w:w="975" w:type="dxa"/>
            <w:vAlign w:val="center"/>
          </w:tcPr>
          <w:p w14:paraId="7D9838C1"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47.5</w:t>
            </w:r>
          </w:p>
        </w:tc>
        <w:tc>
          <w:tcPr>
            <w:tcW w:w="885" w:type="dxa"/>
            <w:vAlign w:val="center"/>
          </w:tcPr>
          <w:p w14:paraId="53C631F5"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214.33</w:t>
            </w:r>
          </w:p>
        </w:tc>
        <w:tc>
          <w:tcPr>
            <w:tcW w:w="975" w:type="dxa"/>
            <w:vAlign w:val="center"/>
          </w:tcPr>
          <w:p w14:paraId="757768EE"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196.53</w:t>
            </w:r>
          </w:p>
        </w:tc>
        <w:tc>
          <w:tcPr>
            <w:tcW w:w="885" w:type="dxa"/>
            <w:vAlign w:val="center"/>
          </w:tcPr>
          <w:p w14:paraId="01016601"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166.57</w:t>
            </w:r>
          </w:p>
        </w:tc>
        <w:tc>
          <w:tcPr>
            <w:tcW w:w="975" w:type="dxa"/>
            <w:vAlign w:val="center"/>
          </w:tcPr>
          <w:p w14:paraId="2DB2EB70"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54.92</w:t>
            </w:r>
          </w:p>
        </w:tc>
        <w:tc>
          <w:tcPr>
            <w:tcW w:w="1137" w:type="dxa"/>
            <w:vAlign w:val="center"/>
          </w:tcPr>
          <w:p w14:paraId="43FEEE92"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REF</w:t>
            </w:r>
          </w:p>
        </w:tc>
        <w:tc>
          <w:tcPr>
            <w:tcW w:w="898" w:type="dxa"/>
            <w:vAlign w:val="center"/>
          </w:tcPr>
          <w:p w14:paraId="261335F0"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r>
      <w:tr w:rsidR="00A84C3D" w:rsidRPr="00D85400" w14:paraId="2515A1BA" w14:textId="77777777" w:rsidTr="00AC51B5">
        <w:trPr>
          <w:trHeight w:val="196"/>
          <w:jc w:val="center"/>
        </w:trPr>
        <w:tc>
          <w:tcPr>
            <w:tcW w:w="1367" w:type="dxa"/>
            <w:vAlign w:val="center"/>
          </w:tcPr>
          <w:p w14:paraId="566D6617"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Casual</w:t>
            </w:r>
          </w:p>
        </w:tc>
        <w:tc>
          <w:tcPr>
            <w:tcW w:w="1236" w:type="dxa"/>
            <w:vAlign w:val="center"/>
          </w:tcPr>
          <w:p w14:paraId="3DF252A1"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510.00</w:t>
            </w:r>
          </w:p>
        </w:tc>
        <w:tc>
          <w:tcPr>
            <w:tcW w:w="976" w:type="dxa"/>
            <w:vAlign w:val="center"/>
          </w:tcPr>
          <w:p w14:paraId="1458AEE7"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510</w:t>
            </w:r>
          </w:p>
        </w:tc>
        <w:tc>
          <w:tcPr>
            <w:tcW w:w="885" w:type="dxa"/>
            <w:vAlign w:val="center"/>
          </w:tcPr>
          <w:p w14:paraId="293A812D"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41.17</w:t>
            </w:r>
          </w:p>
        </w:tc>
        <w:tc>
          <w:tcPr>
            <w:tcW w:w="975" w:type="dxa"/>
            <w:vAlign w:val="center"/>
          </w:tcPr>
          <w:p w14:paraId="447A6A19"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10</w:t>
            </w:r>
          </w:p>
        </w:tc>
        <w:tc>
          <w:tcPr>
            <w:tcW w:w="885" w:type="dxa"/>
            <w:vAlign w:val="center"/>
          </w:tcPr>
          <w:p w14:paraId="27451740"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0</w:t>
            </w:r>
          </w:p>
        </w:tc>
        <w:tc>
          <w:tcPr>
            <w:tcW w:w="975" w:type="dxa"/>
            <w:vAlign w:val="center"/>
          </w:tcPr>
          <w:p w14:paraId="2099C7BF"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0</w:t>
            </w:r>
          </w:p>
        </w:tc>
        <w:tc>
          <w:tcPr>
            <w:tcW w:w="885" w:type="dxa"/>
            <w:vAlign w:val="center"/>
          </w:tcPr>
          <w:p w14:paraId="4690A787"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41.17</w:t>
            </w:r>
          </w:p>
        </w:tc>
        <w:tc>
          <w:tcPr>
            <w:tcW w:w="975" w:type="dxa"/>
            <w:vAlign w:val="center"/>
          </w:tcPr>
          <w:p w14:paraId="3677C846"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10</w:t>
            </w:r>
          </w:p>
        </w:tc>
        <w:tc>
          <w:tcPr>
            <w:tcW w:w="1137" w:type="dxa"/>
            <w:vAlign w:val="center"/>
          </w:tcPr>
          <w:p w14:paraId="2C4B044A"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-1.18</w:t>
            </w:r>
          </w:p>
        </w:tc>
        <w:tc>
          <w:tcPr>
            <w:tcW w:w="898" w:type="dxa"/>
            <w:vAlign w:val="center"/>
          </w:tcPr>
          <w:p w14:paraId="54F06313"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0.171</w:t>
            </w:r>
          </w:p>
        </w:tc>
      </w:tr>
      <w:tr w:rsidR="00A84C3D" w:rsidRPr="00D85400" w14:paraId="21862527" w14:textId="77777777" w:rsidTr="00AC51B5">
        <w:trPr>
          <w:trHeight w:val="196"/>
          <w:jc w:val="center"/>
        </w:trPr>
        <w:tc>
          <w:tcPr>
            <w:tcW w:w="1367" w:type="dxa"/>
            <w:vAlign w:val="center"/>
          </w:tcPr>
          <w:p w14:paraId="49EA1D88"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Informal</w:t>
            </w:r>
          </w:p>
        </w:tc>
        <w:tc>
          <w:tcPr>
            <w:tcW w:w="1236" w:type="dxa"/>
            <w:vAlign w:val="center"/>
          </w:tcPr>
          <w:p w14:paraId="357BD6C1"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930.67</w:t>
            </w:r>
          </w:p>
        </w:tc>
        <w:tc>
          <w:tcPr>
            <w:tcW w:w="976" w:type="dxa"/>
            <w:vAlign w:val="center"/>
          </w:tcPr>
          <w:p w14:paraId="6AEA769D"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161</w:t>
            </w:r>
          </w:p>
        </w:tc>
        <w:tc>
          <w:tcPr>
            <w:tcW w:w="885" w:type="dxa"/>
            <w:vAlign w:val="center"/>
          </w:tcPr>
          <w:p w14:paraId="3FD55055"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192.86</w:t>
            </w:r>
          </w:p>
        </w:tc>
        <w:tc>
          <w:tcPr>
            <w:tcW w:w="975" w:type="dxa"/>
            <w:vAlign w:val="center"/>
          </w:tcPr>
          <w:p w14:paraId="7577AAE9"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100</w:t>
            </w:r>
          </w:p>
        </w:tc>
        <w:tc>
          <w:tcPr>
            <w:tcW w:w="885" w:type="dxa"/>
            <w:vAlign w:val="center"/>
          </w:tcPr>
          <w:p w14:paraId="0AE4AB47"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328.05</w:t>
            </w:r>
          </w:p>
        </w:tc>
        <w:tc>
          <w:tcPr>
            <w:tcW w:w="975" w:type="dxa"/>
            <w:vAlign w:val="center"/>
          </w:tcPr>
          <w:p w14:paraId="018B7560"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105</w:t>
            </w:r>
          </w:p>
        </w:tc>
        <w:tc>
          <w:tcPr>
            <w:tcW w:w="885" w:type="dxa"/>
            <w:vAlign w:val="center"/>
          </w:tcPr>
          <w:p w14:paraId="5E22884A"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246.3</w:t>
            </w:r>
          </w:p>
        </w:tc>
        <w:tc>
          <w:tcPr>
            <w:tcW w:w="975" w:type="dxa"/>
            <w:vAlign w:val="center"/>
          </w:tcPr>
          <w:p w14:paraId="6DD3635C"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120</w:t>
            </w:r>
          </w:p>
        </w:tc>
        <w:tc>
          <w:tcPr>
            <w:tcW w:w="1137" w:type="dxa"/>
            <w:vAlign w:val="center"/>
          </w:tcPr>
          <w:p w14:paraId="6197BBFA"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-0.09</w:t>
            </w:r>
          </w:p>
        </w:tc>
        <w:tc>
          <w:tcPr>
            <w:tcW w:w="898" w:type="dxa"/>
            <w:vAlign w:val="center"/>
          </w:tcPr>
          <w:p w14:paraId="151353E5"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0.781</w:t>
            </w:r>
          </w:p>
        </w:tc>
      </w:tr>
      <w:tr w:rsidR="00A84C3D" w:rsidRPr="00D85400" w14:paraId="3B064179" w14:textId="77777777" w:rsidTr="00AC51B5">
        <w:trPr>
          <w:trHeight w:val="196"/>
          <w:jc w:val="center"/>
        </w:trPr>
        <w:tc>
          <w:tcPr>
            <w:tcW w:w="1367" w:type="dxa"/>
            <w:vAlign w:val="center"/>
          </w:tcPr>
          <w:p w14:paraId="324BFC0C"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Formal</w:t>
            </w:r>
          </w:p>
        </w:tc>
        <w:tc>
          <w:tcPr>
            <w:tcW w:w="1236" w:type="dxa"/>
            <w:vAlign w:val="center"/>
          </w:tcPr>
          <w:p w14:paraId="281118A6"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0</w:t>
            </w:r>
          </w:p>
        </w:tc>
        <w:tc>
          <w:tcPr>
            <w:tcW w:w="976" w:type="dxa"/>
            <w:vAlign w:val="center"/>
          </w:tcPr>
          <w:p w14:paraId="32EB6C4D"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0</w:t>
            </w:r>
          </w:p>
        </w:tc>
        <w:tc>
          <w:tcPr>
            <w:tcW w:w="885" w:type="dxa"/>
            <w:vAlign w:val="center"/>
          </w:tcPr>
          <w:p w14:paraId="0CA69134"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236</w:t>
            </w:r>
          </w:p>
        </w:tc>
        <w:tc>
          <w:tcPr>
            <w:tcW w:w="975" w:type="dxa"/>
            <w:vAlign w:val="center"/>
          </w:tcPr>
          <w:p w14:paraId="6D1D3973"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60</w:t>
            </w:r>
          </w:p>
        </w:tc>
        <w:tc>
          <w:tcPr>
            <w:tcW w:w="885" w:type="dxa"/>
            <w:vAlign w:val="center"/>
          </w:tcPr>
          <w:p w14:paraId="1531EE83"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300</w:t>
            </w:r>
          </w:p>
        </w:tc>
        <w:tc>
          <w:tcPr>
            <w:tcW w:w="975" w:type="dxa"/>
            <w:vAlign w:val="center"/>
          </w:tcPr>
          <w:p w14:paraId="3797C346"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300</w:t>
            </w:r>
          </w:p>
        </w:tc>
        <w:tc>
          <w:tcPr>
            <w:tcW w:w="885" w:type="dxa"/>
            <w:vAlign w:val="center"/>
          </w:tcPr>
          <w:p w14:paraId="542B2A4C"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278.86</w:t>
            </w:r>
          </w:p>
        </w:tc>
        <w:tc>
          <w:tcPr>
            <w:tcW w:w="975" w:type="dxa"/>
            <w:vAlign w:val="center"/>
          </w:tcPr>
          <w:p w14:paraId="17028598"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80</w:t>
            </w:r>
          </w:p>
        </w:tc>
        <w:tc>
          <w:tcPr>
            <w:tcW w:w="1137" w:type="dxa"/>
            <w:vAlign w:val="center"/>
          </w:tcPr>
          <w:p w14:paraId="56CBE5D8"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-0.79</w:t>
            </w:r>
          </w:p>
        </w:tc>
        <w:tc>
          <w:tcPr>
            <w:tcW w:w="898" w:type="dxa"/>
            <w:vAlign w:val="center"/>
          </w:tcPr>
          <w:p w14:paraId="673D7033"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0.37</w:t>
            </w:r>
          </w:p>
        </w:tc>
      </w:tr>
      <w:tr w:rsidR="00A84C3D" w:rsidRPr="00D85400" w14:paraId="042FD4CD" w14:textId="77777777" w:rsidTr="00AC51B5">
        <w:trPr>
          <w:trHeight w:val="196"/>
          <w:jc w:val="center"/>
        </w:trPr>
        <w:tc>
          <w:tcPr>
            <w:tcW w:w="11194" w:type="dxa"/>
            <w:gridSpan w:val="11"/>
            <w:shd w:val="clear" w:color="auto" w:fill="E8E8E8" w:themeFill="background2"/>
            <w:vAlign w:val="center"/>
          </w:tcPr>
          <w:p w14:paraId="7A0A9CD7"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Accessed care with NHIS:</w:t>
            </w:r>
          </w:p>
        </w:tc>
      </w:tr>
      <w:tr w:rsidR="00A84C3D" w:rsidRPr="00D85400" w14:paraId="685658ED" w14:textId="77777777" w:rsidTr="00AC51B5">
        <w:trPr>
          <w:trHeight w:val="196"/>
          <w:jc w:val="center"/>
        </w:trPr>
        <w:tc>
          <w:tcPr>
            <w:tcW w:w="1367" w:type="dxa"/>
            <w:vAlign w:val="center"/>
          </w:tcPr>
          <w:p w14:paraId="3A037724"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No</w:t>
            </w:r>
          </w:p>
        </w:tc>
        <w:tc>
          <w:tcPr>
            <w:tcW w:w="1236" w:type="dxa"/>
            <w:vAlign w:val="center"/>
          </w:tcPr>
          <w:p w14:paraId="31FE8289"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419.1</w:t>
            </w:r>
          </w:p>
        </w:tc>
        <w:tc>
          <w:tcPr>
            <w:tcW w:w="976" w:type="dxa"/>
            <w:vAlign w:val="center"/>
          </w:tcPr>
          <w:p w14:paraId="0BE28F2D"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95</w:t>
            </w:r>
          </w:p>
        </w:tc>
        <w:tc>
          <w:tcPr>
            <w:tcW w:w="885" w:type="dxa"/>
            <w:vAlign w:val="center"/>
          </w:tcPr>
          <w:p w14:paraId="0D9B56D1"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186.84</w:t>
            </w:r>
          </w:p>
        </w:tc>
        <w:tc>
          <w:tcPr>
            <w:tcW w:w="975" w:type="dxa"/>
            <w:vAlign w:val="center"/>
          </w:tcPr>
          <w:p w14:paraId="1B5E3C83"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99.09</w:t>
            </w:r>
          </w:p>
        </w:tc>
        <w:tc>
          <w:tcPr>
            <w:tcW w:w="885" w:type="dxa"/>
            <w:vAlign w:val="center"/>
          </w:tcPr>
          <w:p w14:paraId="094423FE"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114.89</w:t>
            </w:r>
          </w:p>
        </w:tc>
        <w:tc>
          <w:tcPr>
            <w:tcW w:w="975" w:type="dxa"/>
            <w:vAlign w:val="center"/>
          </w:tcPr>
          <w:p w14:paraId="162575CF"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40</w:t>
            </w:r>
          </w:p>
        </w:tc>
        <w:tc>
          <w:tcPr>
            <w:tcW w:w="885" w:type="dxa"/>
            <w:vAlign w:val="center"/>
          </w:tcPr>
          <w:p w14:paraId="362531F5"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203.55</w:t>
            </w:r>
          </w:p>
        </w:tc>
        <w:tc>
          <w:tcPr>
            <w:tcW w:w="975" w:type="dxa"/>
            <w:vAlign w:val="center"/>
          </w:tcPr>
          <w:p w14:paraId="4BFA60D7"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99.09</w:t>
            </w:r>
          </w:p>
        </w:tc>
        <w:tc>
          <w:tcPr>
            <w:tcW w:w="1137" w:type="dxa"/>
            <w:vAlign w:val="center"/>
          </w:tcPr>
          <w:p w14:paraId="5F61F3F7"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REF</w:t>
            </w:r>
          </w:p>
        </w:tc>
        <w:tc>
          <w:tcPr>
            <w:tcW w:w="898" w:type="dxa"/>
            <w:vAlign w:val="center"/>
          </w:tcPr>
          <w:p w14:paraId="4BD93F18"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r>
      <w:tr w:rsidR="00A84C3D" w:rsidRPr="00D85400" w14:paraId="4EDEB687" w14:textId="77777777" w:rsidTr="00AC51B5">
        <w:trPr>
          <w:trHeight w:val="196"/>
          <w:jc w:val="center"/>
        </w:trPr>
        <w:tc>
          <w:tcPr>
            <w:tcW w:w="1367" w:type="dxa"/>
            <w:vAlign w:val="center"/>
          </w:tcPr>
          <w:p w14:paraId="539E7ACD"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Yes</w:t>
            </w:r>
          </w:p>
        </w:tc>
        <w:tc>
          <w:tcPr>
            <w:tcW w:w="1236" w:type="dxa"/>
            <w:vAlign w:val="center"/>
          </w:tcPr>
          <w:p w14:paraId="01D9EA3C"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1062.93</w:t>
            </w:r>
          </w:p>
        </w:tc>
        <w:tc>
          <w:tcPr>
            <w:tcW w:w="976" w:type="dxa"/>
            <w:vAlign w:val="center"/>
          </w:tcPr>
          <w:p w14:paraId="1FFBB885"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340</w:t>
            </w:r>
          </w:p>
        </w:tc>
        <w:tc>
          <w:tcPr>
            <w:tcW w:w="885" w:type="dxa"/>
            <w:vAlign w:val="center"/>
          </w:tcPr>
          <w:p w14:paraId="16E28D0E"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169.88</w:t>
            </w:r>
          </w:p>
        </w:tc>
        <w:tc>
          <w:tcPr>
            <w:tcW w:w="975" w:type="dxa"/>
            <w:vAlign w:val="center"/>
          </w:tcPr>
          <w:p w14:paraId="0C4A0830"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70</w:t>
            </w:r>
          </w:p>
        </w:tc>
        <w:tc>
          <w:tcPr>
            <w:tcW w:w="885" w:type="dxa"/>
            <w:vAlign w:val="center"/>
          </w:tcPr>
          <w:p w14:paraId="0F28D276"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382.71</w:t>
            </w:r>
          </w:p>
        </w:tc>
        <w:tc>
          <w:tcPr>
            <w:tcW w:w="975" w:type="dxa"/>
            <w:vAlign w:val="center"/>
          </w:tcPr>
          <w:p w14:paraId="2C1EB51C"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196.53</w:t>
            </w:r>
          </w:p>
        </w:tc>
        <w:tc>
          <w:tcPr>
            <w:tcW w:w="885" w:type="dxa"/>
            <w:vAlign w:val="center"/>
          </w:tcPr>
          <w:p w14:paraId="3116CE83"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220.2</w:t>
            </w:r>
          </w:p>
        </w:tc>
        <w:tc>
          <w:tcPr>
            <w:tcW w:w="975" w:type="dxa"/>
            <w:vAlign w:val="center"/>
          </w:tcPr>
          <w:p w14:paraId="52FD3B2D"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95</w:t>
            </w:r>
          </w:p>
        </w:tc>
        <w:tc>
          <w:tcPr>
            <w:tcW w:w="1137" w:type="dxa"/>
            <w:vAlign w:val="center"/>
          </w:tcPr>
          <w:p w14:paraId="57D4010B"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0.45</w:t>
            </w:r>
          </w:p>
        </w:tc>
        <w:tc>
          <w:tcPr>
            <w:tcW w:w="898" w:type="dxa"/>
            <w:vAlign w:val="center"/>
          </w:tcPr>
          <w:p w14:paraId="7B38D8B6"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0.077</w:t>
            </w:r>
          </w:p>
        </w:tc>
      </w:tr>
      <w:tr w:rsidR="00A84C3D" w:rsidRPr="00D85400" w14:paraId="01D06081" w14:textId="77777777" w:rsidTr="00AC51B5">
        <w:trPr>
          <w:trHeight w:val="196"/>
          <w:jc w:val="center"/>
        </w:trPr>
        <w:tc>
          <w:tcPr>
            <w:tcW w:w="11194" w:type="dxa"/>
            <w:gridSpan w:val="11"/>
            <w:shd w:val="clear" w:color="auto" w:fill="E8E8E8" w:themeFill="background2"/>
            <w:vAlign w:val="center"/>
          </w:tcPr>
          <w:p w14:paraId="510D2EFC"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Wealth quintile:</w:t>
            </w:r>
          </w:p>
        </w:tc>
      </w:tr>
      <w:tr w:rsidR="00A84C3D" w:rsidRPr="00D85400" w14:paraId="24979274" w14:textId="77777777" w:rsidTr="00AC51B5">
        <w:trPr>
          <w:trHeight w:val="196"/>
          <w:jc w:val="center"/>
        </w:trPr>
        <w:tc>
          <w:tcPr>
            <w:tcW w:w="1367" w:type="dxa"/>
            <w:vAlign w:val="center"/>
          </w:tcPr>
          <w:p w14:paraId="3212D801"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Poorest</w:t>
            </w:r>
          </w:p>
        </w:tc>
        <w:tc>
          <w:tcPr>
            <w:tcW w:w="1236" w:type="dxa"/>
            <w:vAlign w:val="center"/>
          </w:tcPr>
          <w:p w14:paraId="17F57F7A"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841.92</w:t>
            </w:r>
          </w:p>
        </w:tc>
        <w:tc>
          <w:tcPr>
            <w:tcW w:w="976" w:type="dxa"/>
            <w:vAlign w:val="center"/>
          </w:tcPr>
          <w:p w14:paraId="40281F05"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177.5</w:t>
            </w:r>
          </w:p>
        </w:tc>
        <w:tc>
          <w:tcPr>
            <w:tcW w:w="885" w:type="dxa"/>
            <w:vAlign w:val="center"/>
          </w:tcPr>
          <w:p w14:paraId="5E3AE964"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179.53</w:t>
            </w:r>
          </w:p>
        </w:tc>
        <w:tc>
          <w:tcPr>
            <w:tcW w:w="975" w:type="dxa"/>
            <w:vAlign w:val="center"/>
          </w:tcPr>
          <w:p w14:paraId="151894B8"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70</w:t>
            </w:r>
          </w:p>
        </w:tc>
        <w:tc>
          <w:tcPr>
            <w:tcW w:w="885" w:type="dxa"/>
            <w:vAlign w:val="center"/>
          </w:tcPr>
          <w:p w14:paraId="6B0E2631"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278.05</w:t>
            </w:r>
          </w:p>
        </w:tc>
        <w:tc>
          <w:tcPr>
            <w:tcW w:w="975" w:type="dxa"/>
            <w:vAlign w:val="center"/>
          </w:tcPr>
          <w:p w14:paraId="18DC0D5B"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196.53</w:t>
            </w:r>
          </w:p>
        </w:tc>
        <w:tc>
          <w:tcPr>
            <w:tcW w:w="885" w:type="dxa"/>
            <w:vAlign w:val="center"/>
          </w:tcPr>
          <w:p w14:paraId="4CF910BC"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221.43</w:t>
            </w:r>
          </w:p>
        </w:tc>
        <w:tc>
          <w:tcPr>
            <w:tcW w:w="975" w:type="dxa"/>
            <w:vAlign w:val="center"/>
          </w:tcPr>
          <w:p w14:paraId="0A03CA60"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95</w:t>
            </w:r>
          </w:p>
        </w:tc>
        <w:tc>
          <w:tcPr>
            <w:tcW w:w="1137" w:type="dxa"/>
            <w:vAlign w:val="center"/>
          </w:tcPr>
          <w:p w14:paraId="4E7782B1"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REF</w:t>
            </w:r>
          </w:p>
        </w:tc>
        <w:tc>
          <w:tcPr>
            <w:tcW w:w="898" w:type="dxa"/>
            <w:vAlign w:val="center"/>
          </w:tcPr>
          <w:p w14:paraId="59DD9485"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r>
      <w:tr w:rsidR="00A84C3D" w:rsidRPr="00D85400" w14:paraId="618A694C" w14:textId="77777777" w:rsidTr="00AC51B5">
        <w:trPr>
          <w:trHeight w:val="196"/>
          <w:jc w:val="center"/>
        </w:trPr>
        <w:tc>
          <w:tcPr>
            <w:tcW w:w="1367" w:type="dxa"/>
            <w:vAlign w:val="center"/>
          </w:tcPr>
          <w:p w14:paraId="65DA2156"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Poorer</w:t>
            </w:r>
          </w:p>
        </w:tc>
        <w:tc>
          <w:tcPr>
            <w:tcW w:w="1236" w:type="dxa"/>
            <w:vAlign w:val="center"/>
          </w:tcPr>
          <w:p w14:paraId="7C3DDF18"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740.35</w:t>
            </w:r>
          </w:p>
        </w:tc>
        <w:tc>
          <w:tcPr>
            <w:tcW w:w="976" w:type="dxa"/>
            <w:vAlign w:val="center"/>
          </w:tcPr>
          <w:p w14:paraId="6CA48969"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170.24</w:t>
            </w:r>
          </w:p>
        </w:tc>
        <w:tc>
          <w:tcPr>
            <w:tcW w:w="885" w:type="dxa"/>
            <w:vAlign w:val="center"/>
          </w:tcPr>
          <w:p w14:paraId="7F387E59"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137.92</w:t>
            </w:r>
          </w:p>
        </w:tc>
        <w:tc>
          <w:tcPr>
            <w:tcW w:w="975" w:type="dxa"/>
            <w:vAlign w:val="center"/>
          </w:tcPr>
          <w:p w14:paraId="35540A41"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63.73</w:t>
            </w:r>
          </w:p>
        </w:tc>
        <w:tc>
          <w:tcPr>
            <w:tcW w:w="885" w:type="dxa"/>
            <w:vAlign w:val="center"/>
          </w:tcPr>
          <w:p w14:paraId="741A2512"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231.64</w:t>
            </w:r>
          </w:p>
        </w:tc>
        <w:tc>
          <w:tcPr>
            <w:tcW w:w="975" w:type="dxa"/>
            <w:vAlign w:val="center"/>
          </w:tcPr>
          <w:p w14:paraId="2A0D0BFE"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50</w:t>
            </w:r>
          </w:p>
        </w:tc>
        <w:tc>
          <w:tcPr>
            <w:tcW w:w="885" w:type="dxa"/>
            <w:vAlign w:val="center"/>
          </w:tcPr>
          <w:p w14:paraId="5191CAD7"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182.96</w:t>
            </w:r>
          </w:p>
        </w:tc>
        <w:tc>
          <w:tcPr>
            <w:tcW w:w="975" w:type="dxa"/>
            <w:vAlign w:val="center"/>
          </w:tcPr>
          <w:p w14:paraId="611F8374"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80.23</w:t>
            </w:r>
          </w:p>
        </w:tc>
        <w:tc>
          <w:tcPr>
            <w:tcW w:w="1137" w:type="dxa"/>
            <w:vAlign w:val="center"/>
          </w:tcPr>
          <w:p w14:paraId="1102E1D2"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-0.05</w:t>
            </w:r>
          </w:p>
        </w:tc>
        <w:tc>
          <w:tcPr>
            <w:tcW w:w="898" w:type="dxa"/>
            <w:vAlign w:val="center"/>
          </w:tcPr>
          <w:p w14:paraId="369DDF40"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0.884</w:t>
            </w:r>
          </w:p>
        </w:tc>
      </w:tr>
      <w:tr w:rsidR="00A84C3D" w:rsidRPr="00D85400" w14:paraId="76EC40C1" w14:textId="77777777" w:rsidTr="00AC51B5">
        <w:trPr>
          <w:trHeight w:val="196"/>
          <w:jc w:val="center"/>
        </w:trPr>
        <w:tc>
          <w:tcPr>
            <w:tcW w:w="1367" w:type="dxa"/>
            <w:vAlign w:val="center"/>
          </w:tcPr>
          <w:p w14:paraId="15F67AA7"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Middle</w:t>
            </w:r>
          </w:p>
        </w:tc>
        <w:tc>
          <w:tcPr>
            <w:tcW w:w="1236" w:type="dxa"/>
            <w:vAlign w:val="center"/>
          </w:tcPr>
          <w:p w14:paraId="2BCC1DAE"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1090.67</w:t>
            </w:r>
          </w:p>
        </w:tc>
        <w:tc>
          <w:tcPr>
            <w:tcW w:w="976" w:type="dxa"/>
            <w:vAlign w:val="center"/>
          </w:tcPr>
          <w:p w14:paraId="509B5ADA"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800</w:t>
            </w:r>
          </w:p>
        </w:tc>
        <w:tc>
          <w:tcPr>
            <w:tcW w:w="885" w:type="dxa"/>
            <w:vAlign w:val="center"/>
          </w:tcPr>
          <w:p w14:paraId="72F93156"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142.29</w:t>
            </w:r>
          </w:p>
        </w:tc>
        <w:tc>
          <w:tcPr>
            <w:tcW w:w="975" w:type="dxa"/>
            <w:vAlign w:val="center"/>
          </w:tcPr>
          <w:p w14:paraId="5CE6AFC5"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60</w:t>
            </w:r>
          </w:p>
        </w:tc>
        <w:tc>
          <w:tcPr>
            <w:tcW w:w="885" w:type="dxa"/>
            <w:vAlign w:val="center"/>
          </w:tcPr>
          <w:p w14:paraId="18F1F867"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577.22</w:t>
            </w:r>
          </w:p>
        </w:tc>
        <w:tc>
          <w:tcPr>
            <w:tcW w:w="975" w:type="dxa"/>
            <w:vAlign w:val="center"/>
          </w:tcPr>
          <w:p w14:paraId="15D3471C"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326.67</w:t>
            </w:r>
          </w:p>
        </w:tc>
        <w:tc>
          <w:tcPr>
            <w:tcW w:w="885" w:type="dxa"/>
            <w:vAlign w:val="center"/>
          </w:tcPr>
          <w:p w14:paraId="655BBFC8"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189.74</w:t>
            </w:r>
          </w:p>
        </w:tc>
        <w:tc>
          <w:tcPr>
            <w:tcW w:w="975" w:type="dxa"/>
            <w:vAlign w:val="center"/>
          </w:tcPr>
          <w:p w14:paraId="0BD947DB"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60</w:t>
            </w:r>
          </w:p>
        </w:tc>
        <w:tc>
          <w:tcPr>
            <w:tcW w:w="1137" w:type="dxa"/>
            <w:vAlign w:val="center"/>
          </w:tcPr>
          <w:p w14:paraId="29A65B20"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-0.60</w:t>
            </w:r>
          </w:p>
        </w:tc>
        <w:tc>
          <w:tcPr>
            <w:tcW w:w="898" w:type="dxa"/>
            <w:vAlign w:val="center"/>
          </w:tcPr>
          <w:p w14:paraId="6E02A7CC"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0.096</w:t>
            </w:r>
          </w:p>
        </w:tc>
      </w:tr>
      <w:tr w:rsidR="00A84C3D" w:rsidRPr="00D85400" w14:paraId="470ECB73" w14:textId="77777777" w:rsidTr="00AC51B5">
        <w:trPr>
          <w:trHeight w:val="196"/>
          <w:jc w:val="center"/>
        </w:trPr>
        <w:tc>
          <w:tcPr>
            <w:tcW w:w="1367" w:type="dxa"/>
            <w:vAlign w:val="center"/>
          </w:tcPr>
          <w:p w14:paraId="607D31DC"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Richer</w:t>
            </w:r>
          </w:p>
        </w:tc>
        <w:tc>
          <w:tcPr>
            <w:tcW w:w="1236" w:type="dxa"/>
            <w:vAlign w:val="center"/>
          </w:tcPr>
          <w:p w14:paraId="3DEEA79A"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1953.24</w:t>
            </w:r>
          </w:p>
        </w:tc>
        <w:tc>
          <w:tcPr>
            <w:tcW w:w="976" w:type="dxa"/>
            <w:vAlign w:val="center"/>
          </w:tcPr>
          <w:p w14:paraId="07A0A141"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190.21</w:t>
            </w:r>
          </w:p>
        </w:tc>
        <w:tc>
          <w:tcPr>
            <w:tcW w:w="885" w:type="dxa"/>
            <w:vAlign w:val="center"/>
          </w:tcPr>
          <w:p w14:paraId="3856FA14"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190.37</w:t>
            </w:r>
          </w:p>
        </w:tc>
        <w:tc>
          <w:tcPr>
            <w:tcW w:w="975" w:type="dxa"/>
            <w:vAlign w:val="center"/>
          </w:tcPr>
          <w:p w14:paraId="7BC4A555"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110</w:t>
            </w:r>
          </w:p>
        </w:tc>
        <w:tc>
          <w:tcPr>
            <w:tcW w:w="885" w:type="dxa"/>
            <w:vAlign w:val="center"/>
          </w:tcPr>
          <w:p w14:paraId="4207A670"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182.29</w:t>
            </w:r>
          </w:p>
        </w:tc>
        <w:tc>
          <w:tcPr>
            <w:tcW w:w="975" w:type="dxa"/>
            <w:vAlign w:val="center"/>
          </w:tcPr>
          <w:p w14:paraId="3A88FA91"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125</w:t>
            </w:r>
          </w:p>
        </w:tc>
        <w:tc>
          <w:tcPr>
            <w:tcW w:w="885" w:type="dxa"/>
            <w:vAlign w:val="center"/>
          </w:tcPr>
          <w:p w14:paraId="34016B63"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221.18</w:t>
            </w:r>
          </w:p>
        </w:tc>
        <w:tc>
          <w:tcPr>
            <w:tcW w:w="975" w:type="dxa"/>
            <w:vAlign w:val="center"/>
          </w:tcPr>
          <w:p w14:paraId="35817F38"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110</w:t>
            </w:r>
          </w:p>
        </w:tc>
        <w:tc>
          <w:tcPr>
            <w:tcW w:w="1137" w:type="dxa"/>
            <w:vAlign w:val="center"/>
          </w:tcPr>
          <w:p w14:paraId="43FA6168"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-0.26</w:t>
            </w:r>
          </w:p>
        </w:tc>
        <w:tc>
          <w:tcPr>
            <w:tcW w:w="898" w:type="dxa"/>
            <w:vAlign w:val="center"/>
          </w:tcPr>
          <w:p w14:paraId="7777B95B"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0.471</w:t>
            </w:r>
          </w:p>
        </w:tc>
      </w:tr>
      <w:tr w:rsidR="00A84C3D" w:rsidRPr="00D85400" w14:paraId="44F1AF64" w14:textId="77777777" w:rsidTr="00AC51B5">
        <w:trPr>
          <w:trHeight w:val="196"/>
          <w:jc w:val="center"/>
        </w:trPr>
        <w:tc>
          <w:tcPr>
            <w:tcW w:w="1367" w:type="dxa"/>
            <w:vAlign w:val="center"/>
          </w:tcPr>
          <w:p w14:paraId="1D9FCA21"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Richest</w:t>
            </w:r>
          </w:p>
        </w:tc>
        <w:tc>
          <w:tcPr>
            <w:tcW w:w="1236" w:type="dxa"/>
            <w:vAlign w:val="center"/>
          </w:tcPr>
          <w:p w14:paraId="161A152E"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218.88</w:t>
            </w:r>
          </w:p>
        </w:tc>
        <w:tc>
          <w:tcPr>
            <w:tcW w:w="976" w:type="dxa"/>
            <w:vAlign w:val="center"/>
          </w:tcPr>
          <w:p w14:paraId="01AB3A3D"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108</w:t>
            </w:r>
          </w:p>
        </w:tc>
        <w:tc>
          <w:tcPr>
            <w:tcW w:w="885" w:type="dxa"/>
            <w:vAlign w:val="center"/>
          </w:tcPr>
          <w:p w14:paraId="20E5F64D"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225.73</w:t>
            </w:r>
          </w:p>
        </w:tc>
        <w:tc>
          <w:tcPr>
            <w:tcW w:w="975" w:type="dxa"/>
            <w:vAlign w:val="center"/>
          </w:tcPr>
          <w:p w14:paraId="3126AE09"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96.14</w:t>
            </w:r>
          </w:p>
        </w:tc>
        <w:tc>
          <w:tcPr>
            <w:tcW w:w="885" w:type="dxa"/>
            <w:vAlign w:val="center"/>
          </w:tcPr>
          <w:p w14:paraId="33EF5361"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419.19</w:t>
            </w:r>
          </w:p>
        </w:tc>
        <w:tc>
          <w:tcPr>
            <w:tcW w:w="975" w:type="dxa"/>
            <w:vAlign w:val="center"/>
          </w:tcPr>
          <w:p w14:paraId="7F5E8E58"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231.57</w:t>
            </w:r>
          </w:p>
        </w:tc>
        <w:tc>
          <w:tcPr>
            <w:tcW w:w="885" w:type="dxa"/>
            <w:vAlign w:val="center"/>
          </w:tcPr>
          <w:p w14:paraId="6987CB90"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260.66</w:t>
            </w:r>
          </w:p>
        </w:tc>
        <w:tc>
          <w:tcPr>
            <w:tcW w:w="975" w:type="dxa"/>
            <w:vAlign w:val="center"/>
          </w:tcPr>
          <w:p w14:paraId="19994E6C"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99.09</w:t>
            </w:r>
          </w:p>
        </w:tc>
        <w:tc>
          <w:tcPr>
            <w:tcW w:w="1137" w:type="dxa"/>
            <w:vAlign w:val="center"/>
          </w:tcPr>
          <w:p w14:paraId="2962496C"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0.12</w:t>
            </w:r>
          </w:p>
        </w:tc>
        <w:tc>
          <w:tcPr>
            <w:tcW w:w="898" w:type="dxa"/>
            <w:vAlign w:val="center"/>
          </w:tcPr>
          <w:p w14:paraId="3AA772F3"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0.745</w:t>
            </w:r>
          </w:p>
        </w:tc>
      </w:tr>
      <w:tr w:rsidR="00A84C3D" w:rsidRPr="00D85400" w14:paraId="36317092" w14:textId="77777777" w:rsidTr="00AC51B5">
        <w:trPr>
          <w:trHeight w:val="196"/>
          <w:jc w:val="center"/>
        </w:trPr>
        <w:tc>
          <w:tcPr>
            <w:tcW w:w="11194" w:type="dxa"/>
            <w:gridSpan w:val="11"/>
            <w:shd w:val="clear" w:color="auto" w:fill="E8E8E8" w:themeFill="background2"/>
            <w:vAlign w:val="center"/>
          </w:tcPr>
          <w:p w14:paraId="06E26460"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Number of visits:</w:t>
            </w:r>
          </w:p>
        </w:tc>
      </w:tr>
      <w:tr w:rsidR="00A84C3D" w:rsidRPr="00D85400" w14:paraId="4983AFE7" w14:textId="77777777" w:rsidTr="00AC51B5">
        <w:trPr>
          <w:trHeight w:val="196"/>
          <w:jc w:val="center"/>
        </w:trPr>
        <w:tc>
          <w:tcPr>
            <w:tcW w:w="1367" w:type="dxa"/>
            <w:vAlign w:val="center"/>
          </w:tcPr>
          <w:p w14:paraId="21B865A3"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&lt;4 visits</w:t>
            </w:r>
          </w:p>
        </w:tc>
        <w:tc>
          <w:tcPr>
            <w:tcW w:w="1236" w:type="dxa"/>
            <w:vAlign w:val="center"/>
          </w:tcPr>
          <w:p w14:paraId="3A1FD477"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598.74</w:t>
            </w:r>
          </w:p>
        </w:tc>
        <w:tc>
          <w:tcPr>
            <w:tcW w:w="976" w:type="dxa"/>
            <w:vAlign w:val="center"/>
          </w:tcPr>
          <w:p w14:paraId="7226A02F"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100</w:t>
            </w:r>
          </w:p>
        </w:tc>
        <w:tc>
          <w:tcPr>
            <w:tcW w:w="885" w:type="dxa"/>
            <w:vAlign w:val="center"/>
          </w:tcPr>
          <w:p w14:paraId="4EDC2BCD"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78.83</w:t>
            </w:r>
          </w:p>
        </w:tc>
        <w:tc>
          <w:tcPr>
            <w:tcW w:w="975" w:type="dxa"/>
            <w:vAlign w:val="center"/>
          </w:tcPr>
          <w:p w14:paraId="6F8933B5"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20</w:t>
            </w:r>
          </w:p>
        </w:tc>
        <w:tc>
          <w:tcPr>
            <w:tcW w:w="885" w:type="dxa"/>
            <w:vAlign w:val="center"/>
          </w:tcPr>
          <w:p w14:paraId="7D919798"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131.5</w:t>
            </w:r>
          </w:p>
        </w:tc>
        <w:tc>
          <w:tcPr>
            <w:tcW w:w="975" w:type="dxa"/>
            <w:vAlign w:val="center"/>
          </w:tcPr>
          <w:p w14:paraId="55719156"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90</w:t>
            </w:r>
          </w:p>
        </w:tc>
        <w:tc>
          <w:tcPr>
            <w:tcW w:w="885" w:type="dxa"/>
            <w:vAlign w:val="center"/>
          </w:tcPr>
          <w:p w14:paraId="00E17879"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85.34</w:t>
            </w:r>
          </w:p>
        </w:tc>
        <w:tc>
          <w:tcPr>
            <w:tcW w:w="975" w:type="dxa"/>
            <w:vAlign w:val="center"/>
          </w:tcPr>
          <w:p w14:paraId="64D76078"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20</w:t>
            </w:r>
          </w:p>
        </w:tc>
        <w:tc>
          <w:tcPr>
            <w:tcW w:w="1137" w:type="dxa"/>
            <w:vAlign w:val="center"/>
          </w:tcPr>
          <w:p w14:paraId="359CC35F"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REF</w:t>
            </w:r>
          </w:p>
        </w:tc>
        <w:tc>
          <w:tcPr>
            <w:tcW w:w="898" w:type="dxa"/>
            <w:vAlign w:val="center"/>
          </w:tcPr>
          <w:p w14:paraId="59FFE867"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r>
      <w:tr w:rsidR="00A84C3D" w:rsidRPr="00D85400" w14:paraId="1BC03374" w14:textId="77777777" w:rsidTr="00AC51B5">
        <w:trPr>
          <w:trHeight w:val="196"/>
          <w:jc w:val="center"/>
        </w:trPr>
        <w:tc>
          <w:tcPr>
            <w:tcW w:w="1367" w:type="dxa"/>
            <w:vAlign w:val="center"/>
          </w:tcPr>
          <w:p w14:paraId="5C000DC1"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4 to 10 visits</w:t>
            </w:r>
          </w:p>
        </w:tc>
        <w:tc>
          <w:tcPr>
            <w:tcW w:w="1236" w:type="dxa"/>
            <w:vAlign w:val="center"/>
          </w:tcPr>
          <w:p w14:paraId="091C80FB"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546.79</w:t>
            </w:r>
          </w:p>
        </w:tc>
        <w:tc>
          <w:tcPr>
            <w:tcW w:w="976" w:type="dxa"/>
            <w:vAlign w:val="center"/>
          </w:tcPr>
          <w:p w14:paraId="258CC4D3"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340</w:t>
            </w:r>
          </w:p>
        </w:tc>
        <w:tc>
          <w:tcPr>
            <w:tcW w:w="885" w:type="dxa"/>
            <w:vAlign w:val="center"/>
          </w:tcPr>
          <w:p w14:paraId="24678980"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215.06</w:t>
            </w:r>
          </w:p>
        </w:tc>
        <w:tc>
          <w:tcPr>
            <w:tcW w:w="975" w:type="dxa"/>
            <w:vAlign w:val="center"/>
          </w:tcPr>
          <w:p w14:paraId="3312CBD7"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128</w:t>
            </w:r>
          </w:p>
        </w:tc>
        <w:tc>
          <w:tcPr>
            <w:tcW w:w="885" w:type="dxa"/>
            <w:vAlign w:val="center"/>
          </w:tcPr>
          <w:p w14:paraId="7322D6DC"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366.4</w:t>
            </w:r>
          </w:p>
        </w:tc>
        <w:tc>
          <w:tcPr>
            <w:tcW w:w="975" w:type="dxa"/>
            <w:vAlign w:val="center"/>
          </w:tcPr>
          <w:p w14:paraId="1A99BB5F"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312</w:t>
            </w:r>
          </w:p>
        </w:tc>
        <w:tc>
          <w:tcPr>
            <w:tcW w:w="885" w:type="dxa"/>
            <w:vAlign w:val="center"/>
          </w:tcPr>
          <w:p w14:paraId="16B5F252"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232.11</w:t>
            </w:r>
          </w:p>
        </w:tc>
        <w:tc>
          <w:tcPr>
            <w:tcW w:w="975" w:type="dxa"/>
            <w:vAlign w:val="center"/>
          </w:tcPr>
          <w:p w14:paraId="5D1E0037"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130</w:t>
            </w:r>
          </w:p>
        </w:tc>
        <w:tc>
          <w:tcPr>
            <w:tcW w:w="1137" w:type="dxa"/>
            <w:vAlign w:val="center"/>
          </w:tcPr>
          <w:p w14:paraId="62FB224F"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1.19</w:t>
            </w:r>
          </w:p>
        </w:tc>
        <w:tc>
          <w:tcPr>
            <w:tcW w:w="898" w:type="dxa"/>
            <w:vAlign w:val="center"/>
          </w:tcPr>
          <w:p w14:paraId="576012DB"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&lt;0.001</w:t>
            </w:r>
          </w:p>
        </w:tc>
      </w:tr>
      <w:tr w:rsidR="00A84C3D" w:rsidRPr="00D85400" w14:paraId="2E1F30E1" w14:textId="77777777" w:rsidTr="00AC51B5">
        <w:trPr>
          <w:trHeight w:val="196"/>
          <w:jc w:val="center"/>
        </w:trPr>
        <w:tc>
          <w:tcPr>
            <w:tcW w:w="1367" w:type="dxa"/>
            <w:vAlign w:val="center"/>
          </w:tcPr>
          <w:p w14:paraId="37829F17" w14:textId="77777777" w:rsidR="00A84C3D" w:rsidRPr="00D85400" w:rsidRDefault="00A84C3D" w:rsidP="00AC51B5">
            <w:pPr>
              <w:rPr>
                <w:rFonts w:ascii="Arial" w:hAnsi="Arial" w:cs="Arial"/>
                <w:sz w:val="18"/>
                <w:szCs w:val="18"/>
              </w:rPr>
            </w:pPr>
            <w:r w:rsidRPr="00D85400">
              <w:rPr>
                <w:rFonts w:ascii="Arial" w:eastAsia="Times New Roman" w:hAnsi="Arial" w:cs="Arial"/>
                <w:color w:val="000000"/>
                <w:kern w:val="0"/>
                <w:sz w:val="18"/>
                <w:szCs w:val="18"/>
                <w14:ligatures w14:val="none"/>
              </w:rPr>
              <w:t>&gt;10</w:t>
            </w:r>
          </w:p>
        </w:tc>
        <w:tc>
          <w:tcPr>
            <w:tcW w:w="1236" w:type="dxa"/>
            <w:vAlign w:val="center"/>
          </w:tcPr>
          <w:p w14:paraId="291E06CE"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1646.01</w:t>
            </w:r>
          </w:p>
        </w:tc>
        <w:tc>
          <w:tcPr>
            <w:tcW w:w="976" w:type="dxa"/>
            <w:vAlign w:val="center"/>
          </w:tcPr>
          <w:p w14:paraId="7FF7D151"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1600</w:t>
            </w:r>
          </w:p>
        </w:tc>
        <w:tc>
          <w:tcPr>
            <w:tcW w:w="885" w:type="dxa"/>
            <w:vAlign w:val="center"/>
          </w:tcPr>
          <w:p w14:paraId="61261160"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306.49</w:t>
            </w:r>
          </w:p>
        </w:tc>
        <w:tc>
          <w:tcPr>
            <w:tcW w:w="975" w:type="dxa"/>
            <w:vAlign w:val="center"/>
          </w:tcPr>
          <w:p w14:paraId="0C7580F2"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180</w:t>
            </w:r>
          </w:p>
        </w:tc>
        <w:tc>
          <w:tcPr>
            <w:tcW w:w="885" w:type="dxa"/>
            <w:vAlign w:val="center"/>
          </w:tcPr>
          <w:p w14:paraId="12E07B10"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754.18</w:t>
            </w:r>
          </w:p>
        </w:tc>
        <w:tc>
          <w:tcPr>
            <w:tcW w:w="975" w:type="dxa"/>
            <w:vAlign w:val="center"/>
          </w:tcPr>
          <w:p w14:paraId="48DDE2AA"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312</w:t>
            </w:r>
          </w:p>
        </w:tc>
        <w:tc>
          <w:tcPr>
            <w:tcW w:w="885" w:type="dxa"/>
            <w:vAlign w:val="center"/>
          </w:tcPr>
          <w:p w14:paraId="034D6309"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413.17</w:t>
            </w:r>
          </w:p>
        </w:tc>
        <w:tc>
          <w:tcPr>
            <w:tcW w:w="975" w:type="dxa"/>
            <w:vAlign w:val="center"/>
          </w:tcPr>
          <w:p w14:paraId="4ADD0A7D"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230</w:t>
            </w:r>
          </w:p>
        </w:tc>
        <w:tc>
          <w:tcPr>
            <w:tcW w:w="1137" w:type="dxa"/>
            <w:vAlign w:val="center"/>
          </w:tcPr>
          <w:p w14:paraId="1CE83C6D" w14:textId="77777777" w:rsidR="00A84C3D" w:rsidRPr="00D85400" w:rsidRDefault="00A84C3D" w:rsidP="00AC51B5">
            <w:pPr>
              <w:jc w:val="center"/>
              <w:rPr>
                <w:rFonts w:ascii="Arial" w:hAnsi="Arial" w:cs="Arial"/>
                <w:sz w:val="18"/>
                <w:szCs w:val="18"/>
              </w:rPr>
            </w:pPr>
            <w:r w:rsidRPr="00D85400">
              <w:rPr>
                <w:rFonts w:ascii="Arial" w:eastAsia="Times New Roman" w:hAnsi="Arial" w:cs="Arial"/>
                <w:color w:val="000000"/>
                <w:kern w:val="0"/>
                <w:sz w:val="18"/>
                <w:szCs w:val="18"/>
                <w14:ligatures w14:val="none"/>
              </w:rPr>
              <w:t>1.94</w:t>
            </w:r>
          </w:p>
        </w:tc>
        <w:tc>
          <w:tcPr>
            <w:tcW w:w="898" w:type="dxa"/>
            <w:vAlign w:val="center"/>
          </w:tcPr>
          <w:p w14:paraId="1462D201"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&lt;0.001</w:t>
            </w:r>
          </w:p>
        </w:tc>
      </w:tr>
      <w:tr w:rsidR="00A84C3D" w:rsidRPr="00D85400" w14:paraId="6E0264A8" w14:textId="77777777" w:rsidTr="00AC51B5">
        <w:trPr>
          <w:trHeight w:val="196"/>
          <w:jc w:val="center"/>
        </w:trPr>
        <w:tc>
          <w:tcPr>
            <w:tcW w:w="11194" w:type="dxa"/>
            <w:gridSpan w:val="11"/>
            <w:shd w:val="clear" w:color="auto" w:fill="E8E8E8" w:themeFill="background2"/>
            <w:vAlign w:val="center"/>
          </w:tcPr>
          <w:p w14:paraId="7DA2EA45" w14:textId="77777777" w:rsidR="00A84C3D" w:rsidRPr="00D85400" w:rsidRDefault="00A84C3D" w:rsidP="00AC51B5">
            <w:pPr>
              <w:rPr>
                <w:rFonts w:ascii="Arial" w:eastAsia="Times New Roman" w:hAnsi="Arial" w:cs="Arial"/>
                <w:color w:val="000000"/>
                <w:kern w:val="0"/>
                <w:sz w:val="18"/>
                <w:szCs w:val="18"/>
                <w14:ligatures w14:val="none"/>
              </w:rPr>
            </w:pPr>
          </w:p>
        </w:tc>
      </w:tr>
      <w:tr w:rsidR="00A84C3D" w:rsidRPr="00D85400" w14:paraId="161451F1" w14:textId="77777777" w:rsidTr="00AC51B5">
        <w:trPr>
          <w:trHeight w:val="196"/>
          <w:jc w:val="center"/>
        </w:trPr>
        <w:tc>
          <w:tcPr>
            <w:tcW w:w="1367" w:type="dxa"/>
            <w:vAlign w:val="center"/>
          </w:tcPr>
          <w:p w14:paraId="6CDC6A27"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Constant</w:t>
            </w:r>
          </w:p>
        </w:tc>
        <w:tc>
          <w:tcPr>
            <w:tcW w:w="2212" w:type="dxa"/>
            <w:gridSpan w:val="2"/>
            <w:vAlign w:val="center"/>
          </w:tcPr>
          <w:p w14:paraId="5EE15460"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c>
          <w:tcPr>
            <w:tcW w:w="5580" w:type="dxa"/>
            <w:gridSpan w:val="6"/>
            <w:vAlign w:val="center"/>
          </w:tcPr>
          <w:p w14:paraId="056ECA9C"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c>
          <w:tcPr>
            <w:tcW w:w="1137" w:type="dxa"/>
            <w:vAlign w:val="center"/>
          </w:tcPr>
          <w:p w14:paraId="065F6D16"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2.36</w:t>
            </w:r>
          </w:p>
        </w:tc>
        <w:tc>
          <w:tcPr>
            <w:tcW w:w="898" w:type="dxa"/>
            <w:vAlign w:val="center"/>
          </w:tcPr>
          <w:p w14:paraId="15E89121"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&lt;0.001</w:t>
            </w:r>
          </w:p>
        </w:tc>
      </w:tr>
      <w:tr w:rsidR="00A84C3D" w:rsidRPr="00D85400" w14:paraId="2883FD16" w14:textId="77777777" w:rsidTr="00AC51B5">
        <w:trPr>
          <w:trHeight w:val="196"/>
          <w:jc w:val="center"/>
        </w:trPr>
        <w:tc>
          <w:tcPr>
            <w:tcW w:w="1367" w:type="dxa"/>
            <w:vAlign w:val="center"/>
          </w:tcPr>
          <w:p w14:paraId="249851CF"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R-squared</w:t>
            </w:r>
          </w:p>
        </w:tc>
        <w:tc>
          <w:tcPr>
            <w:tcW w:w="2212" w:type="dxa"/>
            <w:gridSpan w:val="2"/>
            <w:vAlign w:val="center"/>
          </w:tcPr>
          <w:p w14:paraId="02874214"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c>
          <w:tcPr>
            <w:tcW w:w="5580" w:type="dxa"/>
            <w:gridSpan w:val="6"/>
            <w:vAlign w:val="center"/>
          </w:tcPr>
          <w:p w14:paraId="19FE9E82"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c>
          <w:tcPr>
            <w:tcW w:w="1137" w:type="dxa"/>
            <w:vAlign w:val="center"/>
          </w:tcPr>
          <w:p w14:paraId="58139F45"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0.2</w:t>
            </w:r>
          </w:p>
        </w:tc>
        <w:tc>
          <w:tcPr>
            <w:tcW w:w="898" w:type="dxa"/>
            <w:vAlign w:val="center"/>
          </w:tcPr>
          <w:p w14:paraId="03D1F3D6"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r>
      <w:tr w:rsidR="00A84C3D" w:rsidRPr="00D85400" w14:paraId="455E1A84" w14:textId="77777777" w:rsidTr="00AC51B5">
        <w:trPr>
          <w:trHeight w:val="196"/>
          <w:jc w:val="center"/>
        </w:trPr>
        <w:tc>
          <w:tcPr>
            <w:tcW w:w="1367" w:type="dxa"/>
            <w:vAlign w:val="center"/>
          </w:tcPr>
          <w:p w14:paraId="6A90EC23"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F-test</w:t>
            </w:r>
          </w:p>
        </w:tc>
        <w:tc>
          <w:tcPr>
            <w:tcW w:w="2212" w:type="dxa"/>
            <w:gridSpan w:val="2"/>
            <w:vAlign w:val="center"/>
          </w:tcPr>
          <w:p w14:paraId="54BFEEED"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c>
          <w:tcPr>
            <w:tcW w:w="5580" w:type="dxa"/>
            <w:gridSpan w:val="6"/>
            <w:vAlign w:val="center"/>
          </w:tcPr>
          <w:p w14:paraId="623DEFBC"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w:t>
            </w:r>
          </w:p>
        </w:tc>
        <w:tc>
          <w:tcPr>
            <w:tcW w:w="1137" w:type="dxa"/>
            <w:vAlign w:val="center"/>
          </w:tcPr>
          <w:p w14:paraId="7D22DFE0"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6.66</w:t>
            </w:r>
          </w:p>
        </w:tc>
        <w:tc>
          <w:tcPr>
            <w:tcW w:w="898" w:type="dxa"/>
            <w:vAlign w:val="center"/>
          </w:tcPr>
          <w:p w14:paraId="3DF399BF"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&lt;0.001</w:t>
            </w:r>
          </w:p>
        </w:tc>
      </w:tr>
      <w:tr w:rsidR="00A84C3D" w:rsidRPr="00D85400" w14:paraId="0E1605A2" w14:textId="77777777" w:rsidTr="00AC51B5">
        <w:trPr>
          <w:trHeight w:val="196"/>
          <w:jc w:val="center"/>
        </w:trPr>
        <w:tc>
          <w:tcPr>
            <w:tcW w:w="1367" w:type="dxa"/>
            <w:vAlign w:val="center"/>
          </w:tcPr>
          <w:p w14:paraId="462C0388" w14:textId="77777777" w:rsidR="00A84C3D" w:rsidRPr="00D85400" w:rsidRDefault="00A84C3D" w:rsidP="00AC51B5">
            <w:pP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N</w:t>
            </w:r>
          </w:p>
        </w:tc>
        <w:tc>
          <w:tcPr>
            <w:tcW w:w="2212" w:type="dxa"/>
            <w:gridSpan w:val="2"/>
            <w:vAlign w:val="center"/>
          </w:tcPr>
          <w:p w14:paraId="2190607C"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49</w:t>
            </w:r>
          </w:p>
        </w:tc>
        <w:tc>
          <w:tcPr>
            <w:tcW w:w="1860" w:type="dxa"/>
            <w:gridSpan w:val="2"/>
            <w:vAlign w:val="center"/>
          </w:tcPr>
          <w:p w14:paraId="3AD233FD"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361</w:t>
            </w:r>
          </w:p>
        </w:tc>
        <w:tc>
          <w:tcPr>
            <w:tcW w:w="1860" w:type="dxa"/>
            <w:gridSpan w:val="2"/>
            <w:vAlign w:val="center"/>
          </w:tcPr>
          <w:p w14:paraId="2D213A91"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49</w:t>
            </w:r>
          </w:p>
        </w:tc>
        <w:tc>
          <w:tcPr>
            <w:tcW w:w="1860" w:type="dxa"/>
            <w:gridSpan w:val="2"/>
            <w:vAlign w:val="center"/>
          </w:tcPr>
          <w:p w14:paraId="6ED0955B"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361</w:t>
            </w:r>
          </w:p>
        </w:tc>
        <w:tc>
          <w:tcPr>
            <w:tcW w:w="2035" w:type="dxa"/>
            <w:gridSpan w:val="2"/>
            <w:vAlign w:val="center"/>
          </w:tcPr>
          <w:p w14:paraId="52FEA53D" w14:textId="77777777" w:rsidR="00A84C3D" w:rsidRPr="00D85400" w:rsidRDefault="00A84C3D" w:rsidP="00AC51B5">
            <w:pPr>
              <w:jc w:val="center"/>
              <w:rPr>
                <w:rFonts w:ascii="Arial" w:eastAsia="Times New Roman" w:hAnsi="Arial" w:cs="Arial"/>
                <w:color w:val="000000"/>
                <w:kern w:val="0"/>
                <w:sz w:val="18"/>
                <w:szCs w:val="18"/>
                <w14:ligatures w14:val="none"/>
              </w:rPr>
            </w:pPr>
            <w:r w:rsidRPr="00D85400">
              <w:rPr>
                <w:rFonts w:ascii="Arial" w:eastAsia="Times New Roman" w:hAnsi="Arial" w:cs="Arial"/>
                <w:color w:val="000000"/>
                <w:kern w:val="0"/>
                <w:sz w:val="18"/>
                <w:szCs w:val="18"/>
                <w14:ligatures w14:val="none"/>
              </w:rPr>
              <w:t>361</w:t>
            </w:r>
          </w:p>
        </w:tc>
      </w:tr>
      <w:tr w:rsidR="00A84C3D" w:rsidRPr="00D85400" w14:paraId="69471EA0" w14:textId="77777777" w:rsidTr="00AC51B5">
        <w:trPr>
          <w:trHeight w:val="196"/>
          <w:jc w:val="center"/>
        </w:trPr>
        <w:tc>
          <w:tcPr>
            <w:tcW w:w="1367" w:type="dxa"/>
            <w:shd w:val="clear" w:color="auto" w:fill="E8E8E8" w:themeFill="background2"/>
            <w:vAlign w:val="center"/>
          </w:tcPr>
          <w:p w14:paraId="7DE2BD9D" w14:textId="77777777" w:rsidR="00A84C3D" w:rsidRPr="00D85400" w:rsidRDefault="00A84C3D" w:rsidP="00AC51B5">
            <w:pPr>
              <w:rPr>
                <w:rFonts w:ascii="Arial" w:eastAsia="Times New Roman" w:hAnsi="Arial" w:cs="Arial"/>
                <w:b/>
                <w:bCs/>
                <w:color w:val="000000"/>
                <w:kern w:val="0"/>
                <w:sz w:val="18"/>
                <w:szCs w:val="18"/>
                <w14:ligatures w14:val="none"/>
              </w:rPr>
            </w:pPr>
            <w:r w:rsidRPr="00D85400">
              <w:rPr>
                <w:rFonts w:ascii="Arial" w:eastAsia="Times New Roman" w:hAnsi="Arial" w:cs="Arial"/>
                <w:b/>
                <w:bCs/>
                <w:color w:val="000000"/>
                <w:kern w:val="0"/>
                <w:sz w:val="18"/>
                <w:szCs w:val="18"/>
                <w14:ligatures w14:val="none"/>
              </w:rPr>
              <w:t>Total:</w:t>
            </w:r>
          </w:p>
        </w:tc>
        <w:tc>
          <w:tcPr>
            <w:tcW w:w="1236" w:type="dxa"/>
            <w:shd w:val="clear" w:color="auto" w:fill="E8E8E8" w:themeFill="background2"/>
          </w:tcPr>
          <w:p w14:paraId="7E911EDA" w14:textId="77777777" w:rsidR="00A84C3D" w:rsidRPr="00D85400" w:rsidRDefault="00A84C3D" w:rsidP="00AC51B5">
            <w:pPr>
              <w:jc w:val="center"/>
              <w:rPr>
                <w:rFonts w:ascii="Arial" w:eastAsia="Times New Roman" w:hAnsi="Arial" w:cs="Arial"/>
                <w:b/>
                <w:bCs/>
                <w:color w:val="000000"/>
                <w:kern w:val="0"/>
                <w:sz w:val="18"/>
                <w:szCs w:val="18"/>
                <w14:ligatures w14:val="none"/>
              </w:rPr>
            </w:pPr>
            <w:r w:rsidRPr="00D85400">
              <w:rPr>
                <w:rFonts w:ascii="Arial" w:hAnsi="Arial" w:cs="Arial"/>
                <w:b/>
                <w:bCs/>
                <w:sz w:val="18"/>
                <w:szCs w:val="18"/>
              </w:rPr>
              <w:t>826.42</w:t>
            </w:r>
          </w:p>
        </w:tc>
        <w:tc>
          <w:tcPr>
            <w:tcW w:w="976" w:type="dxa"/>
            <w:shd w:val="clear" w:color="auto" w:fill="E8E8E8" w:themeFill="background2"/>
          </w:tcPr>
          <w:p w14:paraId="205983EA" w14:textId="77777777" w:rsidR="00A84C3D" w:rsidRPr="00D85400" w:rsidRDefault="00A84C3D" w:rsidP="00AC51B5">
            <w:pPr>
              <w:jc w:val="center"/>
              <w:rPr>
                <w:rFonts w:ascii="Arial" w:eastAsia="Times New Roman" w:hAnsi="Arial" w:cs="Arial"/>
                <w:b/>
                <w:bCs/>
                <w:color w:val="000000"/>
                <w:kern w:val="0"/>
                <w:sz w:val="18"/>
                <w:szCs w:val="18"/>
                <w14:ligatures w14:val="none"/>
              </w:rPr>
            </w:pPr>
            <w:r w:rsidRPr="00D85400">
              <w:rPr>
                <w:rFonts w:ascii="Arial" w:hAnsi="Arial" w:cs="Arial"/>
                <w:b/>
                <w:bCs/>
                <w:sz w:val="18"/>
                <w:szCs w:val="18"/>
              </w:rPr>
              <w:t>170.24</w:t>
            </w:r>
          </w:p>
        </w:tc>
        <w:tc>
          <w:tcPr>
            <w:tcW w:w="885" w:type="dxa"/>
            <w:shd w:val="clear" w:color="auto" w:fill="E8E8E8" w:themeFill="background2"/>
          </w:tcPr>
          <w:p w14:paraId="25265F15" w14:textId="77777777" w:rsidR="00A84C3D" w:rsidRPr="00D85400" w:rsidRDefault="00A84C3D" w:rsidP="00AC51B5">
            <w:pPr>
              <w:jc w:val="center"/>
              <w:rPr>
                <w:rFonts w:ascii="Arial" w:eastAsia="Times New Roman" w:hAnsi="Arial" w:cs="Arial"/>
                <w:b/>
                <w:bCs/>
                <w:color w:val="000000"/>
                <w:kern w:val="0"/>
                <w:sz w:val="18"/>
                <w:szCs w:val="18"/>
                <w14:ligatures w14:val="none"/>
              </w:rPr>
            </w:pPr>
            <w:r w:rsidRPr="00D85400">
              <w:rPr>
                <w:rFonts w:ascii="Arial" w:hAnsi="Arial" w:cs="Arial"/>
                <w:b/>
                <w:bCs/>
                <w:sz w:val="18"/>
                <w:szCs w:val="18"/>
              </w:rPr>
              <w:t>175.05</w:t>
            </w:r>
          </w:p>
        </w:tc>
        <w:tc>
          <w:tcPr>
            <w:tcW w:w="975" w:type="dxa"/>
            <w:shd w:val="clear" w:color="auto" w:fill="E8E8E8" w:themeFill="background2"/>
          </w:tcPr>
          <w:p w14:paraId="4C1A6F83" w14:textId="77777777" w:rsidR="00A84C3D" w:rsidRPr="00D85400" w:rsidRDefault="00A84C3D" w:rsidP="00AC51B5">
            <w:pPr>
              <w:jc w:val="center"/>
              <w:rPr>
                <w:rFonts w:ascii="Arial" w:eastAsia="Times New Roman" w:hAnsi="Arial" w:cs="Arial"/>
                <w:b/>
                <w:bCs/>
                <w:color w:val="000000"/>
                <w:kern w:val="0"/>
                <w:sz w:val="18"/>
                <w:szCs w:val="18"/>
                <w14:ligatures w14:val="none"/>
              </w:rPr>
            </w:pPr>
            <w:r w:rsidRPr="00D85400">
              <w:rPr>
                <w:rFonts w:ascii="Arial" w:hAnsi="Arial" w:cs="Arial"/>
                <w:b/>
                <w:bCs/>
                <w:sz w:val="18"/>
                <w:szCs w:val="18"/>
              </w:rPr>
              <w:t>75</w:t>
            </w:r>
          </w:p>
        </w:tc>
        <w:tc>
          <w:tcPr>
            <w:tcW w:w="885" w:type="dxa"/>
            <w:shd w:val="clear" w:color="auto" w:fill="E8E8E8" w:themeFill="background2"/>
          </w:tcPr>
          <w:p w14:paraId="2D34C7FD" w14:textId="77777777" w:rsidR="00A84C3D" w:rsidRPr="00D85400" w:rsidRDefault="00A84C3D" w:rsidP="00AC51B5">
            <w:pPr>
              <w:jc w:val="center"/>
              <w:rPr>
                <w:rFonts w:ascii="Arial" w:eastAsia="Times New Roman" w:hAnsi="Arial" w:cs="Arial"/>
                <w:b/>
                <w:bCs/>
                <w:color w:val="000000"/>
                <w:kern w:val="0"/>
                <w:sz w:val="18"/>
                <w:szCs w:val="18"/>
                <w14:ligatures w14:val="none"/>
              </w:rPr>
            </w:pPr>
            <w:r w:rsidRPr="00D85400">
              <w:rPr>
                <w:rFonts w:ascii="Arial" w:hAnsi="Arial" w:cs="Arial"/>
                <w:b/>
                <w:bCs/>
                <w:sz w:val="18"/>
                <w:szCs w:val="18"/>
              </w:rPr>
              <w:t>295.25</w:t>
            </w:r>
          </w:p>
        </w:tc>
        <w:tc>
          <w:tcPr>
            <w:tcW w:w="975" w:type="dxa"/>
            <w:shd w:val="clear" w:color="auto" w:fill="E8E8E8" w:themeFill="background2"/>
          </w:tcPr>
          <w:p w14:paraId="5CE8EEC1" w14:textId="77777777" w:rsidR="00A84C3D" w:rsidRPr="00D85400" w:rsidRDefault="00A84C3D" w:rsidP="00AC51B5">
            <w:pPr>
              <w:jc w:val="center"/>
              <w:rPr>
                <w:rFonts w:ascii="Arial" w:eastAsia="Times New Roman" w:hAnsi="Arial" w:cs="Arial"/>
                <w:b/>
                <w:bCs/>
                <w:color w:val="000000"/>
                <w:kern w:val="0"/>
                <w:sz w:val="18"/>
                <w:szCs w:val="18"/>
                <w14:ligatures w14:val="none"/>
              </w:rPr>
            </w:pPr>
            <w:r w:rsidRPr="00D85400">
              <w:rPr>
                <w:rFonts w:ascii="Arial" w:hAnsi="Arial" w:cs="Arial"/>
                <w:b/>
                <w:bCs/>
                <w:sz w:val="18"/>
                <w:szCs w:val="18"/>
              </w:rPr>
              <w:t>112</w:t>
            </w:r>
          </w:p>
        </w:tc>
        <w:tc>
          <w:tcPr>
            <w:tcW w:w="885" w:type="dxa"/>
            <w:shd w:val="clear" w:color="auto" w:fill="E8E8E8" w:themeFill="background2"/>
          </w:tcPr>
          <w:p w14:paraId="6F1C44A4" w14:textId="77777777" w:rsidR="00A84C3D" w:rsidRPr="00D85400" w:rsidRDefault="00A84C3D" w:rsidP="00AC51B5">
            <w:pPr>
              <w:jc w:val="center"/>
              <w:rPr>
                <w:rFonts w:ascii="Arial" w:eastAsia="Times New Roman" w:hAnsi="Arial" w:cs="Arial"/>
                <w:b/>
                <w:bCs/>
                <w:color w:val="000000"/>
                <w:kern w:val="0"/>
                <w:sz w:val="18"/>
                <w:szCs w:val="18"/>
                <w14:ligatures w14:val="none"/>
              </w:rPr>
            </w:pPr>
            <w:r w:rsidRPr="00D85400">
              <w:rPr>
                <w:rFonts w:ascii="Arial" w:hAnsi="Arial" w:cs="Arial"/>
                <w:b/>
                <w:bCs/>
                <w:sz w:val="18"/>
                <w:szCs w:val="18"/>
              </w:rPr>
              <w:t>215.12</w:t>
            </w:r>
          </w:p>
        </w:tc>
        <w:tc>
          <w:tcPr>
            <w:tcW w:w="975" w:type="dxa"/>
            <w:shd w:val="clear" w:color="auto" w:fill="E8E8E8" w:themeFill="background2"/>
          </w:tcPr>
          <w:p w14:paraId="2A824250" w14:textId="77777777" w:rsidR="00A84C3D" w:rsidRPr="00D85400" w:rsidRDefault="00A84C3D" w:rsidP="00AC51B5">
            <w:pPr>
              <w:jc w:val="center"/>
              <w:rPr>
                <w:rFonts w:ascii="Arial" w:eastAsia="Times New Roman" w:hAnsi="Arial" w:cs="Arial"/>
                <w:b/>
                <w:bCs/>
                <w:color w:val="000000"/>
                <w:kern w:val="0"/>
                <w:sz w:val="18"/>
                <w:szCs w:val="18"/>
                <w14:ligatures w14:val="none"/>
              </w:rPr>
            </w:pPr>
            <w:r w:rsidRPr="00D85400">
              <w:rPr>
                <w:rFonts w:ascii="Arial" w:hAnsi="Arial" w:cs="Arial"/>
                <w:b/>
                <w:bCs/>
                <w:sz w:val="18"/>
                <w:szCs w:val="18"/>
              </w:rPr>
              <w:t>98.19</w:t>
            </w:r>
          </w:p>
        </w:tc>
        <w:tc>
          <w:tcPr>
            <w:tcW w:w="2035" w:type="dxa"/>
            <w:gridSpan w:val="2"/>
            <w:shd w:val="clear" w:color="auto" w:fill="E8E8E8" w:themeFill="background2"/>
          </w:tcPr>
          <w:p w14:paraId="6236BEEB" w14:textId="77777777" w:rsidR="00A84C3D" w:rsidRPr="00D85400" w:rsidRDefault="00A84C3D" w:rsidP="00AC51B5">
            <w:pPr>
              <w:jc w:val="center"/>
              <w:rPr>
                <w:rFonts w:ascii="Arial" w:eastAsia="Times New Roman" w:hAnsi="Arial" w:cs="Arial"/>
                <w:b/>
                <w:bCs/>
                <w:color w:val="000000"/>
                <w:kern w:val="0"/>
                <w:sz w:val="18"/>
                <w:szCs w:val="18"/>
                <w14:ligatures w14:val="none"/>
              </w:rPr>
            </w:pPr>
            <w:r w:rsidRPr="00D85400">
              <w:rPr>
                <w:rFonts w:ascii="Arial" w:eastAsia="Times New Roman" w:hAnsi="Arial" w:cs="Arial"/>
                <w:b/>
                <w:bCs/>
                <w:color w:val="000000"/>
                <w:kern w:val="0"/>
                <w:sz w:val="18"/>
                <w:szCs w:val="18"/>
                <w14:ligatures w14:val="none"/>
              </w:rPr>
              <w:t>-</w:t>
            </w:r>
          </w:p>
        </w:tc>
      </w:tr>
    </w:tbl>
    <w:p w14:paraId="686ED77C" w14:textId="77777777" w:rsidR="00A84C3D" w:rsidRPr="00D85400" w:rsidRDefault="00A84C3D" w:rsidP="00A84C3D">
      <w:pPr>
        <w:spacing w:line="360" w:lineRule="auto"/>
        <w:rPr>
          <w:rFonts w:ascii="Arial" w:hAnsi="Arial" w:cs="Arial"/>
          <w:sz w:val="2"/>
          <w:szCs w:val="2"/>
        </w:rPr>
      </w:pPr>
    </w:p>
    <w:p w14:paraId="7F4D9772" w14:textId="77777777" w:rsidR="00A84C3D" w:rsidRPr="00D85400" w:rsidRDefault="00A84C3D" w:rsidP="00A84C3D">
      <w:pPr>
        <w:spacing w:line="360" w:lineRule="auto"/>
        <w:rPr>
          <w:rFonts w:ascii="Arial" w:hAnsi="Arial" w:cs="Arial"/>
          <w:sz w:val="18"/>
          <w:szCs w:val="18"/>
        </w:rPr>
      </w:pPr>
      <w:r w:rsidRPr="00D85400">
        <w:rPr>
          <w:rFonts w:ascii="Arial" w:hAnsi="Arial" w:cs="Arial"/>
          <w:sz w:val="18"/>
          <w:szCs w:val="18"/>
        </w:rPr>
        <w:t>* Adjusted coefficients are from a semi-log regression of the association between total financial cost and patient characteristics.</w:t>
      </w:r>
    </w:p>
    <w:p w14:paraId="5EB7E3BA" w14:textId="77777777" w:rsidR="00A84C3D" w:rsidRPr="00D85400" w:rsidRDefault="00A84C3D" w:rsidP="00A84C3D">
      <w:pPr>
        <w:rPr>
          <w:rFonts w:ascii="Arial" w:hAnsi="Arial" w:cs="Arial"/>
        </w:rPr>
        <w:sectPr w:rsidR="00A84C3D" w:rsidRPr="00D85400" w:rsidSect="00A84C3D">
          <w:pgSz w:w="16838" w:h="11906" w:orient="landscape"/>
          <w:pgMar w:top="1440" w:right="1440" w:bottom="1440" w:left="1440" w:header="708" w:footer="708" w:gutter="0"/>
          <w:cols w:space="708"/>
          <w:docGrid w:linePitch="360"/>
        </w:sectPr>
      </w:pPr>
    </w:p>
    <w:p w14:paraId="4FA84563" w14:textId="77777777" w:rsidR="00A84C3D" w:rsidRPr="00D85400" w:rsidRDefault="00A84C3D" w:rsidP="00A84C3D">
      <w:pPr>
        <w:spacing w:line="480" w:lineRule="auto"/>
        <w:jc w:val="both"/>
        <w:rPr>
          <w:rFonts w:ascii="Arial" w:hAnsi="Arial" w:cs="Arial"/>
        </w:rPr>
      </w:pPr>
      <w:r w:rsidRPr="00D85400">
        <w:rPr>
          <w:rFonts w:ascii="Arial" w:hAnsi="Arial" w:cs="Arial"/>
        </w:rPr>
        <w:lastRenderedPageBreak/>
        <w:t xml:space="preserve">Supplementary Table </w:t>
      </w:r>
      <w:r>
        <w:rPr>
          <w:rFonts w:ascii="Arial" w:hAnsi="Arial" w:cs="Arial"/>
        </w:rPr>
        <w:t>5</w:t>
      </w:r>
      <w:r w:rsidRPr="00D85400">
        <w:rPr>
          <w:rFonts w:ascii="Arial" w:hAnsi="Arial" w:cs="Arial"/>
        </w:rPr>
        <w:t>: Total patient costs, by visit time point and cost type</w:t>
      </w:r>
    </w:p>
    <w:tbl>
      <w:tblPr>
        <w:tblW w:w="15169" w:type="dxa"/>
        <w:jc w:val="center"/>
        <w:tblLook w:val="04A0" w:firstRow="1" w:lastRow="0" w:firstColumn="1" w:lastColumn="0" w:noHBand="0" w:noVBand="1"/>
      </w:tblPr>
      <w:tblGrid>
        <w:gridCol w:w="2552"/>
        <w:gridCol w:w="2224"/>
        <w:gridCol w:w="551"/>
        <w:gridCol w:w="833"/>
        <w:gridCol w:w="918"/>
        <w:gridCol w:w="1139"/>
        <w:gridCol w:w="1376"/>
        <w:gridCol w:w="1139"/>
        <w:gridCol w:w="1111"/>
        <w:gridCol w:w="1148"/>
        <w:gridCol w:w="629"/>
        <w:gridCol w:w="915"/>
        <w:gridCol w:w="1255"/>
      </w:tblGrid>
      <w:tr w:rsidR="00A84C3D" w:rsidRPr="00D85400" w14:paraId="69D541D4" w14:textId="77777777" w:rsidTr="00AC51B5">
        <w:trPr>
          <w:trHeight w:val="236"/>
          <w:jc w:val="center"/>
        </w:trPr>
        <w:tc>
          <w:tcPr>
            <w:tcW w:w="2552" w:type="dxa"/>
            <w:tcBorders>
              <w:top w:val="single" w:sz="4" w:space="0" w:color="auto"/>
              <w:left w:val="nil"/>
              <w:bottom w:val="single" w:sz="4" w:space="0" w:color="auto"/>
              <w:right w:val="nil"/>
            </w:tcBorders>
            <w:shd w:val="clear" w:color="000000" w:fill="FFFFFF"/>
            <w:noWrap/>
            <w:vAlign w:val="center"/>
            <w:hideMark/>
          </w:tcPr>
          <w:p w14:paraId="057AD99C"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Cost type</w:t>
            </w:r>
          </w:p>
        </w:tc>
        <w:tc>
          <w:tcPr>
            <w:tcW w:w="1603" w:type="dxa"/>
            <w:tcBorders>
              <w:top w:val="single" w:sz="4" w:space="0" w:color="auto"/>
              <w:left w:val="nil"/>
              <w:bottom w:val="single" w:sz="4" w:space="0" w:color="auto"/>
              <w:right w:val="nil"/>
            </w:tcBorders>
            <w:shd w:val="clear" w:color="000000" w:fill="FFFFFF"/>
            <w:noWrap/>
            <w:vAlign w:val="center"/>
            <w:hideMark/>
          </w:tcPr>
          <w:p w14:paraId="54FAE5B3"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Cost category</w:t>
            </w:r>
          </w:p>
        </w:tc>
        <w:tc>
          <w:tcPr>
            <w:tcW w:w="551" w:type="dxa"/>
            <w:tcBorders>
              <w:top w:val="single" w:sz="4" w:space="0" w:color="auto"/>
              <w:left w:val="nil"/>
              <w:bottom w:val="single" w:sz="4" w:space="0" w:color="auto"/>
              <w:right w:val="nil"/>
            </w:tcBorders>
            <w:shd w:val="clear" w:color="000000" w:fill="FFFFFF"/>
            <w:noWrap/>
            <w:vAlign w:val="center"/>
            <w:hideMark/>
          </w:tcPr>
          <w:p w14:paraId="384AEE6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n</w:t>
            </w:r>
          </w:p>
        </w:tc>
        <w:tc>
          <w:tcPr>
            <w:tcW w:w="833" w:type="dxa"/>
            <w:tcBorders>
              <w:top w:val="single" w:sz="4" w:space="0" w:color="auto"/>
              <w:left w:val="nil"/>
              <w:bottom w:val="single" w:sz="4" w:space="0" w:color="auto"/>
              <w:right w:val="nil"/>
            </w:tcBorders>
            <w:shd w:val="clear" w:color="000000" w:fill="FFFFFF"/>
            <w:vAlign w:val="center"/>
            <w:hideMark/>
          </w:tcPr>
          <w:p w14:paraId="2DA9A2BE"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Mean</w:t>
            </w:r>
          </w:p>
        </w:tc>
        <w:tc>
          <w:tcPr>
            <w:tcW w:w="918" w:type="dxa"/>
            <w:tcBorders>
              <w:top w:val="single" w:sz="4" w:space="0" w:color="auto"/>
              <w:left w:val="nil"/>
              <w:bottom w:val="single" w:sz="4" w:space="0" w:color="auto"/>
              <w:right w:val="nil"/>
            </w:tcBorders>
            <w:shd w:val="clear" w:color="000000" w:fill="FFFFFF"/>
            <w:vAlign w:val="center"/>
            <w:hideMark/>
          </w:tcPr>
          <w:p w14:paraId="5FD5100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Median</w:t>
            </w:r>
          </w:p>
        </w:tc>
        <w:tc>
          <w:tcPr>
            <w:tcW w:w="1139" w:type="dxa"/>
            <w:tcBorders>
              <w:top w:val="single" w:sz="4" w:space="0" w:color="auto"/>
              <w:left w:val="nil"/>
              <w:bottom w:val="single" w:sz="4" w:space="0" w:color="auto"/>
              <w:right w:val="nil"/>
            </w:tcBorders>
            <w:shd w:val="clear" w:color="000000" w:fill="FFFFFF"/>
            <w:vAlign w:val="center"/>
            <w:hideMark/>
          </w:tcPr>
          <w:p w14:paraId="0BD43DC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25th percentile</w:t>
            </w:r>
          </w:p>
        </w:tc>
        <w:tc>
          <w:tcPr>
            <w:tcW w:w="1376" w:type="dxa"/>
            <w:tcBorders>
              <w:top w:val="single" w:sz="4" w:space="0" w:color="auto"/>
              <w:left w:val="nil"/>
              <w:bottom w:val="single" w:sz="4" w:space="0" w:color="auto"/>
              <w:right w:val="nil"/>
            </w:tcBorders>
            <w:shd w:val="clear" w:color="000000" w:fill="FFFFFF"/>
            <w:vAlign w:val="center"/>
            <w:hideMark/>
          </w:tcPr>
          <w:p w14:paraId="6851AF7C"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Interquartile</w:t>
            </w:r>
          </w:p>
        </w:tc>
        <w:tc>
          <w:tcPr>
            <w:tcW w:w="1139" w:type="dxa"/>
            <w:tcBorders>
              <w:top w:val="single" w:sz="4" w:space="0" w:color="auto"/>
              <w:left w:val="nil"/>
              <w:bottom w:val="single" w:sz="4" w:space="0" w:color="auto"/>
              <w:right w:val="nil"/>
            </w:tcBorders>
            <w:shd w:val="clear" w:color="000000" w:fill="FFFFFF"/>
            <w:vAlign w:val="center"/>
            <w:hideMark/>
          </w:tcPr>
          <w:p w14:paraId="20C625DB"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75th percentile</w:t>
            </w:r>
          </w:p>
        </w:tc>
        <w:tc>
          <w:tcPr>
            <w:tcW w:w="1111" w:type="dxa"/>
            <w:tcBorders>
              <w:top w:val="single" w:sz="4" w:space="0" w:color="auto"/>
              <w:left w:val="nil"/>
              <w:bottom w:val="single" w:sz="4" w:space="0" w:color="auto"/>
              <w:right w:val="nil"/>
            </w:tcBorders>
            <w:shd w:val="clear" w:color="000000" w:fill="FFFFFF"/>
            <w:vAlign w:val="center"/>
            <w:hideMark/>
          </w:tcPr>
          <w:p w14:paraId="6CA6F50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Minimum</w:t>
            </w:r>
          </w:p>
        </w:tc>
        <w:tc>
          <w:tcPr>
            <w:tcW w:w="1148" w:type="dxa"/>
            <w:tcBorders>
              <w:top w:val="single" w:sz="4" w:space="0" w:color="auto"/>
              <w:left w:val="nil"/>
              <w:bottom w:val="single" w:sz="4" w:space="0" w:color="auto"/>
              <w:right w:val="nil"/>
            </w:tcBorders>
            <w:shd w:val="clear" w:color="000000" w:fill="FFFFFF"/>
            <w:vAlign w:val="center"/>
            <w:hideMark/>
          </w:tcPr>
          <w:p w14:paraId="5C142A9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Maximum</w:t>
            </w:r>
          </w:p>
        </w:tc>
        <w:tc>
          <w:tcPr>
            <w:tcW w:w="629" w:type="dxa"/>
            <w:tcBorders>
              <w:top w:val="single" w:sz="4" w:space="0" w:color="auto"/>
              <w:left w:val="nil"/>
              <w:bottom w:val="single" w:sz="4" w:space="0" w:color="auto"/>
              <w:right w:val="nil"/>
            </w:tcBorders>
            <w:shd w:val="clear" w:color="000000" w:fill="FFFFFF"/>
            <w:vAlign w:val="center"/>
            <w:hideMark/>
          </w:tcPr>
          <w:p w14:paraId="0CB3FE7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Zero cost</w:t>
            </w:r>
          </w:p>
        </w:tc>
        <w:tc>
          <w:tcPr>
            <w:tcW w:w="915" w:type="dxa"/>
            <w:tcBorders>
              <w:top w:val="single" w:sz="4" w:space="0" w:color="auto"/>
              <w:left w:val="nil"/>
              <w:bottom w:val="single" w:sz="4" w:space="0" w:color="auto"/>
              <w:right w:val="nil"/>
            </w:tcBorders>
            <w:shd w:val="clear" w:color="000000" w:fill="FFFFFF"/>
            <w:noWrap/>
            <w:vAlign w:val="center"/>
            <w:hideMark/>
          </w:tcPr>
          <w:p w14:paraId="7034DF0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Missing</w:t>
            </w:r>
          </w:p>
        </w:tc>
        <w:tc>
          <w:tcPr>
            <w:tcW w:w="1255" w:type="dxa"/>
            <w:tcBorders>
              <w:top w:val="single" w:sz="4" w:space="0" w:color="auto"/>
              <w:left w:val="nil"/>
              <w:bottom w:val="single" w:sz="4" w:space="0" w:color="auto"/>
              <w:right w:val="nil"/>
            </w:tcBorders>
            <w:shd w:val="clear" w:color="000000" w:fill="FFFFFF"/>
            <w:vAlign w:val="center"/>
            <w:hideMark/>
          </w:tcPr>
          <w:p w14:paraId="375C4524"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Toral N (</w:t>
            </w:r>
            <w:proofErr w:type="spellStart"/>
            <w:r w:rsidRPr="00D85400">
              <w:rPr>
                <w:rFonts w:ascii="Calibri" w:eastAsia="Times New Roman" w:hAnsi="Calibri" w:cs="Calibri"/>
                <w:color w:val="FF0000"/>
                <w:kern w:val="0"/>
                <w:lang w:eastAsia="en-GB"/>
                <w14:ligatures w14:val="none"/>
              </w:rPr>
              <w:t>n+Missing</w:t>
            </w:r>
            <w:proofErr w:type="spellEnd"/>
            <w:r w:rsidRPr="00D85400">
              <w:rPr>
                <w:rFonts w:ascii="Calibri" w:eastAsia="Times New Roman" w:hAnsi="Calibri" w:cs="Calibri"/>
                <w:color w:val="FF0000"/>
                <w:kern w:val="0"/>
                <w:lang w:eastAsia="en-GB"/>
                <w14:ligatures w14:val="none"/>
              </w:rPr>
              <w:t>)</w:t>
            </w:r>
          </w:p>
        </w:tc>
      </w:tr>
      <w:tr w:rsidR="00A84C3D" w:rsidRPr="00D85400" w14:paraId="25F007F1" w14:textId="77777777" w:rsidTr="00AC51B5">
        <w:trPr>
          <w:trHeight w:val="246"/>
          <w:jc w:val="center"/>
        </w:trPr>
        <w:tc>
          <w:tcPr>
            <w:tcW w:w="15169" w:type="dxa"/>
            <w:gridSpan w:val="13"/>
            <w:tcBorders>
              <w:top w:val="nil"/>
              <w:left w:val="nil"/>
              <w:bottom w:val="nil"/>
              <w:right w:val="nil"/>
            </w:tcBorders>
            <w:shd w:val="clear" w:color="000000" w:fill="F2F2F2"/>
            <w:noWrap/>
            <w:vAlign w:val="bottom"/>
          </w:tcPr>
          <w:p w14:paraId="354B545B" w14:textId="77777777" w:rsidR="00A84C3D" w:rsidRPr="00D85400" w:rsidRDefault="00A84C3D" w:rsidP="00AC51B5">
            <w:pPr>
              <w:spacing w:after="0" w:line="240" w:lineRule="auto"/>
              <w:jc w:val="center"/>
              <w:rPr>
                <w:rFonts w:ascii="Calibri" w:eastAsia="Times New Roman" w:hAnsi="Calibri" w:cs="Calibri"/>
                <w:b/>
                <w:bCs/>
                <w:i/>
                <w:iCs/>
                <w:color w:val="FF0000"/>
                <w:kern w:val="0"/>
                <w:lang w:eastAsia="en-GB"/>
                <w14:ligatures w14:val="none"/>
              </w:rPr>
            </w:pPr>
            <w:r w:rsidRPr="00D85400">
              <w:rPr>
                <w:rFonts w:ascii="Calibri" w:eastAsia="Times New Roman" w:hAnsi="Calibri" w:cs="Calibri"/>
                <w:b/>
                <w:bCs/>
                <w:i/>
                <w:iCs/>
                <w:color w:val="000000"/>
                <w:kern w:val="0"/>
                <w:lang w:eastAsia="en-GB"/>
                <w14:ligatures w14:val="none"/>
              </w:rPr>
              <w:t xml:space="preserve">Before index visit </w:t>
            </w:r>
          </w:p>
        </w:tc>
      </w:tr>
      <w:tr w:rsidR="00A84C3D" w:rsidRPr="00D85400" w14:paraId="6484956B"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046D7D13"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Medical expenditure</w:t>
            </w:r>
          </w:p>
        </w:tc>
        <w:tc>
          <w:tcPr>
            <w:tcW w:w="1603" w:type="dxa"/>
            <w:tcBorders>
              <w:top w:val="nil"/>
              <w:left w:val="nil"/>
              <w:bottom w:val="nil"/>
              <w:right w:val="nil"/>
            </w:tcBorders>
            <w:shd w:val="clear" w:color="000000" w:fill="F2F2F2"/>
            <w:noWrap/>
            <w:vAlign w:val="bottom"/>
            <w:hideMark/>
          </w:tcPr>
          <w:p w14:paraId="7763F12E"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2F2F2"/>
            <w:noWrap/>
            <w:vAlign w:val="center"/>
            <w:hideMark/>
          </w:tcPr>
          <w:p w14:paraId="50286327"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43</w:t>
            </w:r>
          </w:p>
        </w:tc>
        <w:tc>
          <w:tcPr>
            <w:tcW w:w="833" w:type="dxa"/>
            <w:tcBorders>
              <w:top w:val="nil"/>
              <w:left w:val="nil"/>
              <w:bottom w:val="nil"/>
              <w:right w:val="nil"/>
            </w:tcBorders>
            <w:shd w:val="clear" w:color="000000" w:fill="F2F2F2"/>
            <w:noWrap/>
            <w:vAlign w:val="center"/>
            <w:hideMark/>
          </w:tcPr>
          <w:p w14:paraId="3870A94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581.35</w:t>
            </w:r>
          </w:p>
        </w:tc>
        <w:tc>
          <w:tcPr>
            <w:tcW w:w="918" w:type="dxa"/>
            <w:tcBorders>
              <w:top w:val="nil"/>
              <w:left w:val="nil"/>
              <w:bottom w:val="nil"/>
              <w:right w:val="nil"/>
            </w:tcBorders>
            <w:shd w:val="clear" w:color="000000" w:fill="F2F2F2"/>
            <w:noWrap/>
            <w:vAlign w:val="center"/>
            <w:hideMark/>
          </w:tcPr>
          <w:p w14:paraId="551C02E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100</w:t>
            </w:r>
          </w:p>
        </w:tc>
        <w:tc>
          <w:tcPr>
            <w:tcW w:w="1139" w:type="dxa"/>
            <w:tcBorders>
              <w:top w:val="nil"/>
              <w:left w:val="nil"/>
              <w:bottom w:val="nil"/>
              <w:right w:val="nil"/>
            </w:tcBorders>
            <w:shd w:val="clear" w:color="000000" w:fill="F2F2F2"/>
            <w:noWrap/>
            <w:vAlign w:val="center"/>
            <w:hideMark/>
          </w:tcPr>
          <w:p w14:paraId="2EA7610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6</w:t>
            </w:r>
          </w:p>
        </w:tc>
        <w:tc>
          <w:tcPr>
            <w:tcW w:w="1376" w:type="dxa"/>
            <w:tcBorders>
              <w:top w:val="nil"/>
              <w:left w:val="nil"/>
              <w:bottom w:val="nil"/>
              <w:right w:val="nil"/>
            </w:tcBorders>
            <w:shd w:val="clear" w:color="000000" w:fill="F2F2F2"/>
            <w:noWrap/>
            <w:vAlign w:val="center"/>
            <w:hideMark/>
          </w:tcPr>
          <w:p w14:paraId="6641597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494</w:t>
            </w:r>
          </w:p>
        </w:tc>
        <w:tc>
          <w:tcPr>
            <w:tcW w:w="1139" w:type="dxa"/>
            <w:tcBorders>
              <w:top w:val="nil"/>
              <w:left w:val="nil"/>
              <w:bottom w:val="nil"/>
              <w:right w:val="nil"/>
            </w:tcBorders>
            <w:shd w:val="clear" w:color="000000" w:fill="F2F2F2"/>
            <w:noWrap/>
            <w:vAlign w:val="center"/>
            <w:hideMark/>
          </w:tcPr>
          <w:p w14:paraId="741174CE"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500</w:t>
            </w:r>
          </w:p>
        </w:tc>
        <w:tc>
          <w:tcPr>
            <w:tcW w:w="1111" w:type="dxa"/>
            <w:tcBorders>
              <w:top w:val="nil"/>
              <w:left w:val="nil"/>
              <w:bottom w:val="nil"/>
              <w:right w:val="nil"/>
            </w:tcBorders>
            <w:shd w:val="clear" w:color="000000" w:fill="F2F2F2"/>
            <w:noWrap/>
            <w:vAlign w:val="center"/>
            <w:hideMark/>
          </w:tcPr>
          <w:p w14:paraId="5CBAEF7B"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2F2F2"/>
            <w:noWrap/>
            <w:vAlign w:val="center"/>
            <w:hideMark/>
          </w:tcPr>
          <w:p w14:paraId="0A822A36"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10000</w:t>
            </w:r>
          </w:p>
        </w:tc>
        <w:tc>
          <w:tcPr>
            <w:tcW w:w="629" w:type="dxa"/>
            <w:tcBorders>
              <w:top w:val="nil"/>
              <w:left w:val="nil"/>
              <w:bottom w:val="nil"/>
              <w:right w:val="nil"/>
            </w:tcBorders>
            <w:shd w:val="clear" w:color="000000" w:fill="F2F2F2"/>
            <w:noWrap/>
            <w:vAlign w:val="center"/>
            <w:hideMark/>
          </w:tcPr>
          <w:p w14:paraId="3E9A1C0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9</w:t>
            </w:r>
          </w:p>
        </w:tc>
        <w:tc>
          <w:tcPr>
            <w:tcW w:w="915" w:type="dxa"/>
            <w:tcBorders>
              <w:top w:val="nil"/>
              <w:left w:val="nil"/>
              <w:bottom w:val="nil"/>
              <w:right w:val="nil"/>
            </w:tcBorders>
            <w:shd w:val="clear" w:color="000000" w:fill="F2F2F2"/>
            <w:noWrap/>
            <w:vAlign w:val="center"/>
            <w:hideMark/>
          </w:tcPr>
          <w:p w14:paraId="393129A8"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6</w:t>
            </w:r>
          </w:p>
        </w:tc>
        <w:tc>
          <w:tcPr>
            <w:tcW w:w="1255" w:type="dxa"/>
            <w:tcBorders>
              <w:top w:val="nil"/>
              <w:left w:val="nil"/>
              <w:bottom w:val="nil"/>
              <w:right w:val="nil"/>
            </w:tcBorders>
            <w:shd w:val="clear" w:color="000000" w:fill="F2F2F2"/>
            <w:noWrap/>
            <w:vAlign w:val="center"/>
            <w:hideMark/>
          </w:tcPr>
          <w:p w14:paraId="2E17DCF6"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49</w:t>
            </w:r>
          </w:p>
        </w:tc>
      </w:tr>
      <w:tr w:rsidR="00A84C3D" w:rsidRPr="00D85400" w14:paraId="6093E1DD"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4D6511B9"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2F2F2"/>
            <w:noWrap/>
            <w:vAlign w:val="bottom"/>
            <w:hideMark/>
          </w:tcPr>
          <w:p w14:paraId="3965B69B"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xml:space="preserve">Consultation </w:t>
            </w:r>
          </w:p>
        </w:tc>
        <w:tc>
          <w:tcPr>
            <w:tcW w:w="551" w:type="dxa"/>
            <w:tcBorders>
              <w:top w:val="nil"/>
              <w:left w:val="nil"/>
              <w:bottom w:val="nil"/>
              <w:right w:val="nil"/>
            </w:tcBorders>
            <w:shd w:val="clear" w:color="000000" w:fill="F2F2F2"/>
            <w:noWrap/>
            <w:vAlign w:val="center"/>
            <w:hideMark/>
          </w:tcPr>
          <w:p w14:paraId="0E1B2E5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41</w:t>
            </w:r>
          </w:p>
        </w:tc>
        <w:tc>
          <w:tcPr>
            <w:tcW w:w="833" w:type="dxa"/>
            <w:tcBorders>
              <w:top w:val="nil"/>
              <w:left w:val="nil"/>
              <w:bottom w:val="nil"/>
              <w:right w:val="nil"/>
            </w:tcBorders>
            <w:shd w:val="clear" w:color="000000" w:fill="F2F2F2"/>
            <w:noWrap/>
            <w:vAlign w:val="center"/>
            <w:hideMark/>
          </w:tcPr>
          <w:p w14:paraId="43CD1412"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339.51</w:t>
            </w:r>
          </w:p>
        </w:tc>
        <w:tc>
          <w:tcPr>
            <w:tcW w:w="918" w:type="dxa"/>
            <w:tcBorders>
              <w:top w:val="nil"/>
              <w:left w:val="nil"/>
              <w:bottom w:val="nil"/>
              <w:right w:val="nil"/>
            </w:tcBorders>
            <w:shd w:val="clear" w:color="000000" w:fill="F2F2F2"/>
            <w:noWrap/>
            <w:vAlign w:val="center"/>
            <w:hideMark/>
          </w:tcPr>
          <w:p w14:paraId="2D87E24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2F2F2"/>
            <w:noWrap/>
            <w:vAlign w:val="center"/>
            <w:hideMark/>
          </w:tcPr>
          <w:p w14:paraId="5100EC0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2F2F2"/>
            <w:noWrap/>
            <w:vAlign w:val="center"/>
            <w:hideMark/>
          </w:tcPr>
          <w:p w14:paraId="2B6AA1E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50</w:t>
            </w:r>
          </w:p>
        </w:tc>
        <w:tc>
          <w:tcPr>
            <w:tcW w:w="1139" w:type="dxa"/>
            <w:tcBorders>
              <w:top w:val="nil"/>
              <w:left w:val="nil"/>
              <w:bottom w:val="nil"/>
              <w:right w:val="nil"/>
            </w:tcBorders>
            <w:shd w:val="clear" w:color="000000" w:fill="F2F2F2"/>
            <w:noWrap/>
            <w:vAlign w:val="center"/>
            <w:hideMark/>
          </w:tcPr>
          <w:p w14:paraId="34D1F5F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50</w:t>
            </w:r>
          </w:p>
        </w:tc>
        <w:tc>
          <w:tcPr>
            <w:tcW w:w="1111" w:type="dxa"/>
            <w:tcBorders>
              <w:top w:val="nil"/>
              <w:left w:val="nil"/>
              <w:bottom w:val="nil"/>
              <w:right w:val="nil"/>
            </w:tcBorders>
            <w:shd w:val="clear" w:color="000000" w:fill="F2F2F2"/>
            <w:noWrap/>
            <w:vAlign w:val="center"/>
            <w:hideMark/>
          </w:tcPr>
          <w:p w14:paraId="75D5861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2F2F2"/>
            <w:noWrap/>
            <w:vAlign w:val="center"/>
            <w:hideMark/>
          </w:tcPr>
          <w:p w14:paraId="1B859173"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10000</w:t>
            </w:r>
          </w:p>
        </w:tc>
        <w:tc>
          <w:tcPr>
            <w:tcW w:w="629" w:type="dxa"/>
            <w:tcBorders>
              <w:top w:val="nil"/>
              <w:left w:val="nil"/>
              <w:bottom w:val="nil"/>
              <w:right w:val="nil"/>
            </w:tcBorders>
            <w:shd w:val="clear" w:color="000000" w:fill="F2F2F2"/>
            <w:noWrap/>
            <w:vAlign w:val="center"/>
            <w:hideMark/>
          </w:tcPr>
          <w:p w14:paraId="6E2996B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27</w:t>
            </w:r>
          </w:p>
        </w:tc>
        <w:tc>
          <w:tcPr>
            <w:tcW w:w="915" w:type="dxa"/>
            <w:tcBorders>
              <w:top w:val="nil"/>
              <w:left w:val="nil"/>
              <w:bottom w:val="nil"/>
              <w:right w:val="nil"/>
            </w:tcBorders>
            <w:shd w:val="clear" w:color="000000" w:fill="F2F2F2"/>
            <w:noWrap/>
            <w:vAlign w:val="center"/>
            <w:hideMark/>
          </w:tcPr>
          <w:p w14:paraId="4C8784D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8</w:t>
            </w:r>
          </w:p>
        </w:tc>
        <w:tc>
          <w:tcPr>
            <w:tcW w:w="1255" w:type="dxa"/>
            <w:tcBorders>
              <w:top w:val="nil"/>
              <w:left w:val="nil"/>
              <w:bottom w:val="nil"/>
              <w:right w:val="nil"/>
            </w:tcBorders>
            <w:shd w:val="clear" w:color="000000" w:fill="F2F2F2"/>
            <w:noWrap/>
            <w:vAlign w:val="center"/>
            <w:hideMark/>
          </w:tcPr>
          <w:p w14:paraId="06009D01"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49</w:t>
            </w:r>
          </w:p>
        </w:tc>
      </w:tr>
      <w:tr w:rsidR="00A84C3D" w:rsidRPr="00D85400" w14:paraId="40F17C6F"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244CC576"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2F2F2"/>
            <w:noWrap/>
            <w:vAlign w:val="bottom"/>
            <w:hideMark/>
          </w:tcPr>
          <w:p w14:paraId="3040021B"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Drugs</w:t>
            </w:r>
          </w:p>
        </w:tc>
        <w:tc>
          <w:tcPr>
            <w:tcW w:w="551" w:type="dxa"/>
            <w:tcBorders>
              <w:top w:val="nil"/>
              <w:left w:val="nil"/>
              <w:bottom w:val="nil"/>
              <w:right w:val="nil"/>
            </w:tcBorders>
            <w:shd w:val="clear" w:color="000000" w:fill="F2F2F2"/>
            <w:noWrap/>
            <w:vAlign w:val="center"/>
            <w:hideMark/>
          </w:tcPr>
          <w:p w14:paraId="229D8F2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39</w:t>
            </w:r>
          </w:p>
        </w:tc>
        <w:tc>
          <w:tcPr>
            <w:tcW w:w="833" w:type="dxa"/>
            <w:tcBorders>
              <w:top w:val="nil"/>
              <w:left w:val="nil"/>
              <w:bottom w:val="nil"/>
              <w:right w:val="nil"/>
            </w:tcBorders>
            <w:shd w:val="clear" w:color="000000" w:fill="F2F2F2"/>
            <w:noWrap/>
            <w:vAlign w:val="center"/>
            <w:hideMark/>
          </w:tcPr>
          <w:p w14:paraId="118A116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222</w:t>
            </w:r>
          </w:p>
        </w:tc>
        <w:tc>
          <w:tcPr>
            <w:tcW w:w="918" w:type="dxa"/>
            <w:tcBorders>
              <w:top w:val="nil"/>
              <w:left w:val="nil"/>
              <w:bottom w:val="nil"/>
              <w:right w:val="nil"/>
            </w:tcBorders>
            <w:shd w:val="clear" w:color="000000" w:fill="F2F2F2"/>
            <w:noWrap/>
            <w:vAlign w:val="center"/>
            <w:hideMark/>
          </w:tcPr>
          <w:p w14:paraId="78CB7443"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40</w:t>
            </w:r>
          </w:p>
        </w:tc>
        <w:tc>
          <w:tcPr>
            <w:tcW w:w="1139" w:type="dxa"/>
            <w:tcBorders>
              <w:top w:val="nil"/>
              <w:left w:val="nil"/>
              <w:bottom w:val="nil"/>
              <w:right w:val="nil"/>
            </w:tcBorders>
            <w:shd w:val="clear" w:color="000000" w:fill="F2F2F2"/>
            <w:noWrap/>
            <w:vAlign w:val="center"/>
            <w:hideMark/>
          </w:tcPr>
          <w:p w14:paraId="30381D3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2F2F2"/>
            <w:noWrap/>
            <w:vAlign w:val="center"/>
            <w:hideMark/>
          </w:tcPr>
          <w:p w14:paraId="73C65A0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150</w:t>
            </w:r>
          </w:p>
        </w:tc>
        <w:tc>
          <w:tcPr>
            <w:tcW w:w="1139" w:type="dxa"/>
            <w:tcBorders>
              <w:top w:val="nil"/>
              <w:left w:val="nil"/>
              <w:bottom w:val="nil"/>
              <w:right w:val="nil"/>
            </w:tcBorders>
            <w:shd w:val="clear" w:color="000000" w:fill="F2F2F2"/>
            <w:noWrap/>
            <w:vAlign w:val="center"/>
            <w:hideMark/>
          </w:tcPr>
          <w:p w14:paraId="1B792A4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150</w:t>
            </w:r>
          </w:p>
        </w:tc>
        <w:tc>
          <w:tcPr>
            <w:tcW w:w="1111" w:type="dxa"/>
            <w:tcBorders>
              <w:top w:val="nil"/>
              <w:left w:val="nil"/>
              <w:bottom w:val="nil"/>
              <w:right w:val="nil"/>
            </w:tcBorders>
            <w:shd w:val="clear" w:color="000000" w:fill="F2F2F2"/>
            <w:noWrap/>
            <w:vAlign w:val="center"/>
            <w:hideMark/>
          </w:tcPr>
          <w:p w14:paraId="12575DA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2F2F2"/>
            <w:noWrap/>
            <w:vAlign w:val="center"/>
            <w:hideMark/>
          </w:tcPr>
          <w:p w14:paraId="3CAFA4A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2000</w:t>
            </w:r>
          </w:p>
        </w:tc>
        <w:tc>
          <w:tcPr>
            <w:tcW w:w="629" w:type="dxa"/>
            <w:tcBorders>
              <w:top w:val="nil"/>
              <w:left w:val="nil"/>
              <w:bottom w:val="nil"/>
              <w:right w:val="nil"/>
            </w:tcBorders>
            <w:shd w:val="clear" w:color="000000" w:fill="F2F2F2"/>
            <w:noWrap/>
            <w:vAlign w:val="center"/>
            <w:hideMark/>
          </w:tcPr>
          <w:p w14:paraId="394D941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17</w:t>
            </w:r>
          </w:p>
        </w:tc>
        <w:tc>
          <w:tcPr>
            <w:tcW w:w="915" w:type="dxa"/>
            <w:tcBorders>
              <w:top w:val="nil"/>
              <w:left w:val="nil"/>
              <w:bottom w:val="nil"/>
              <w:right w:val="nil"/>
            </w:tcBorders>
            <w:shd w:val="clear" w:color="000000" w:fill="F2F2F2"/>
            <w:noWrap/>
            <w:vAlign w:val="center"/>
            <w:hideMark/>
          </w:tcPr>
          <w:p w14:paraId="7036C08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w:t>
            </w:r>
          </w:p>
        </w:tc>
        <w:tc>
          <w:tcPr>
            <w:tcW w:w="1255" w:type="dxa"/>
            <w:tcBorders>
              <w:top w:val="nil"/>
              <w:left w:val="nil"/>
              <w:bottom w:val="nil"/>
              <w:right w:val="nil"/>
            </w:tcBorders>
            <w:shd w:val="clear" w:color="000000" w:fill="F2F2F2"/>
            <w:noWrap/>
            <w:vAlign w:val="center"/>
            <w:hideMark/>
          </w:tcPr>
          <w:p w14:paraId="7F85894E"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49</w:t>
            </w:r>
          </w:p>
        </w:tc>
      </w:tr>
      <w:tr w:rsidR="00A84C3D" w:rsidRPr="00D85400" w14:paraId="48D5B9B7"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0B3F74FC"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2F2F2"/>
            <w:noWrap/>
            <w:vAlign w:val="bottom"/>
            <w:hideMark/>
          </w:tcPr>
          <w:p w14:paraId="1C77A60A"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Wound dressing</w:t>
            </w:r>
          </w:p>
        </w:tc>
        <w:tc>
          <w:tcPr>
            <w:tcW w:w="551" w:type="dxa"/>
            <w:tcBorders>
              <w:top w:val="nil"/>
              <w:left w:val="nil"/>
              <w:bottom w:val="nil"/>
              <w:right w:val="nil"/>
            </w:tcBorders>
            <w:shd w:val="clear" w:color="000000" w:fill="F2F2F2"/>
            <w:noWrap/>
            <w:vAlign w:val="center"/>
            <w:hideMark/>
          </w:tcPr>
          <w:p w14:paraId="352993D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39</w:t>
            </w:r>
          </w:p>
        </w:tc>
        <w:tc>
          <w:tcPr>
            <w:tcW w:w="833" w:type="dxa"/>
            <w:tcBorders>
              <w:top w:val="nil"/>
              <w:left w:val="nil"/>
              <w:bottom w:val="nil"/>
              <w:right w:val="nil"/>
            </w:tcBorders>
            <w:shd w:val="clear" w:color="000000" w:fill="F2F2F2"/>
            <w:noWrap/>
            <w:vAlign w:val="center"/>
            <w:hideMark/>
          </w:tcPr>
          <w:p w14:paraId="1719808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62.05</w:t>
            </w:r>
          </w:p>
        </w:tc>
        <w:tc>
          <w:tcPr>
            <w:tcW w:w="918" w:type="dxa"/>
            <w:tcBorders>
              <w:top w:val="nil"/>
              <w:left w:val="nil"/>
              <w:bottom w:val="nil"/>
              <w:right w:val="nil"/>
            </w:tcBorders>
            <w:shd w:val="clear" w:color="000000" w:fill="F2F2F2"/>
            <w:noWrap/>
            <w:vAlign w:val="center"/>
            <w:hideMark/>
          </w:tcPr>
          <w:p w14:paraId="48640086"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2F2F2"/>
            <w:noWrap/>
            <w:vAlign w:val="center"/>
            <w:hideMark/>
          </w:tcPr>
          <w:p w14:paraId="3F74F3D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2F2F2"/>
            <w:noWrap/>
            <w:vAlign w:val="center"/>
            <w:hideMark/>
          </w:tcPr>
          <w:p w14:paraId="04BB4CC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w:t>
            </w:r>
          </w:p>
        </w:tc>
        <w:tc>
          <w:tcPr>
            <w:tcW w:w="1139" w:type="dxa"/>
            <w:tcBorders>
              <w:top w:val="nil"/>
              <w:left w:val="nil"/>
              <w:bottom w:val="nil"/>
              <w:right w:val="nil"/>
            </w:tcBorders>
            <w:shd w:val="clear" w:color="000000" w:fill="F2F2F2"/>
            <w:noWrap/>
            <w:vAlign w:val="center"/>
            <w:hideMark/>
          </w:tcPr>
          <w:p w14:paraId="207E628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w:t>
            </w:r>
          </w:p>
        </w:tc>
        <w:tc>
          <w:tcPr>
            <w:tcW w:w="1111" w:type="dxa"/>
            <w:tcBorders>
              <w:top w:val="nil"/>
              <w:left w:val="nil"/>
              <w:bottom w:val="nil"/>
              <w:right w:val="nil"/>
            </w:tcBorders>
            <w:shd w:val="clear" w:color="000000" w:fill="F2F2F2"/>
            <w:noWrap/>
            <w:vAlign w:val="center"/>
            <w:hideMark/>
          </w:tcPr>
          <w:p w14:paraId="2B970A99"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2F2F2"/>
            <w:noWrap/>
            <w:vAlign w:val="center"/>
            <w:hideMark/>
          </w:tcPr>
          <w:p w14:paraId="5C7E477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1000</w:t>
            </w:r>
          </w:p>
        </w:tc>
        <w:tc>
          <w:tcPr>
            <w:tcW w:w="629" w:type="dxa"/>
            <w:tcBorders>
              <w:top w:val="nil"/>
              <w:left w:val="nil"/>
              <w:bottom w:val="nil"/>
              <w:right w:val="nil"/>
            </w:tcBorders>
            <w:shd w:val="clear" w:color="000000" w:fill="F2F2F2"/>
            <w:noWrap/>
            <w:vAlign w:val="center"/>
            <w:hideMark/>
          </w:tcPr>
          <w:p w14:paraId="7389007D"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29</w:t>
            </w:r>
          </w:p>
        </w:tc>
        <w:tc>
          <w:tcPr>
            <w:tcW w:w="915" w:type="dxa"/>
            <w:tcBorders>
              <w:top w:val="nil"/>
              <w:left w:val="nil"/>
              <w:bottom w:val="nil"/>
              <w:right w:val="nil"/>
            </w:tcBorders>
            <w:shd w:val="clear" w:color="000000" w:fill="F2F2F2"/>
            <w:noWrap/>
            <w:vAlign w:val="center"/>
            <w:hideMark/>
          </w:tcPr>
          <w:p w14:paraId="69E4AE33"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w:t>
            </w:r>
          </w:p>
        </w:tc>
        <w:tc>
          <w:tcPr>
            <w:tcW w:w="1255" w:type="dxa"/>
            <w:tcBorders>
              <w:top w:val="nil"/>
              <w:left w:val="nil"/>
              <w:bottom w:val="nil"/>
              <w:right w:val="nil"/>
            </w:tcBorders>
            <w:shd w:val="clear" w:color="000000" w:fill="F2F2F2"/>
            <w:noWrap/>
            <w:vAlign w:val="center"/>
            <w:hideMark/>
          </w:tcPr>
          <w:p w14:paraId="04FBBEDC"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49</w:t>
            </w:r>
          </w:p>
        </w:tc>
      </w:tr>
      <w:tr w:rsidR="00A84C3D" w:rsidRPr="00D85400" w14:paraId="5FB83A08"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4A42795F"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Non-medical expenditure</w:t>
            </w:r>
          </w:p>
        </w:tc>
        <w:tc>
          <w:tcPr>
            <w:tcW w:w="1603" w:type="dxa"/>
            <w:tcBorders>
              <w:top w:val="nil"/>
              <w:left w:val="nil"/>
              <w:bottom w:val="nil"/>
              <w:right w:val="nil"/>
            </w:tcBorders>
            <w:shd w:val="clear" w:color="000000" w:fill="F2F2F2"/>
            <w:noWrap/>
            <w:vAlign w:val="bottom"/>
            <w:hideMark/>
          </w:tcPr>
          <w:p w14:paraId="73370DD2"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2F2F2"/>
            <w:noWrap/>
            <w:vAlign w:val="center"/>
            <w:hideMark/>
          </w:tcPr>
          <w:p w14:paraId="221A291A"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41</w:t>
            </w:r>
          </w:p>
        </w:tc>
        <w:tc>
          <w:tcPr>
            <w:tcW w:w="833" w:type="dxa"/>
            <w:tcBorders>
              <w:top w:val="nil"/>
              <w:left w:val="nil"/>
              <w:bottom w:val="nil"/>
              <w:right w:val="nil"/>
            </w:tcBorders>
            <w:shd w:val="clear" w:color="000000" w:fill="F2F2F2"/>
            <w:noWrap/>
            <w:vAlign w:val="center"/>
            <w:hideMark/>
          </w:tcPr>
          <w:p w14:paraId="60A78F0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222.15</w:t>
            </w:r>
          </w:p>
        </w:tc>
        <w:tc>
          <w:tcPr>
            <w:tcW w:w="918" w:type="dxa"/>
            <w:tcBorders>
              <w:top w:val="nil"/>
              <w:left w:val="nil"/>
              <w:bottom w:val="nil"/>
              <w:right w:val="nil"/>
            </w:tcBorders>
            <w:shd w:val="clear" w:color="000000" w:fill="F2F2F2"/>
            <w:noWrap/>
            <w:vAlign w:val="center"/>
            <w:hideMark/>
          </w:tcPr>
          <w:p w14:paraId="1725FAEC"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28</w:t>
            </w:r>
          </w:p>
        </w:tc>
        <w:tc>
          <w:tcPr>
            <w:tcW w:w="1139" w:type="dxa"/>
            <w:tcBorders>
              <w:top w:val="nil"/>
              <w:left w:val="nil"/>
              <w:bottom w:val="nil"/>
              <w:right w:val="nil"/>
            </w:tcBorders>
            <w:shd w:val="clear" w:color="000000" w:fill="F2F2F2"/>
            <w:noWrap/>
            <w:vAlign w:val="center"/>
            <w:hideMark/>
          </w:tcPr>
          <w:p w14:paraId="2717F63E"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376" w:type="dxa"/>
            <w:tcBorders>
              <w:top w:val="nil"/>
              <w:left w:val="nil"/>
              <w:bottom w:val="nil"/>
              <w:right w:val="nil"/>
            </w:tcBorders>
            <w:shd w:val="clear" w:color="000000" w:fill="F2F2F2"/>
            <w:noWrap/>
            <w:vAlign w:val="center"/>
            <w:hideMark/>
          </w:tcPr>
          <w:p w14:paraId="5D4E7F7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200</w:t>
            </w:r>
          </w:p>
        </w:tc>
        <w:tc>
          <w:tcPr>
            <w:tcW w:w="1139" w:type="dxa"/>
            <w:tcBorders>
              <w:top w:val="nil"/>
              <w:left w:val="nil"/>
              <w:bottom w:val="nil"/>
              <w:right w:val="nil"/>
            </w:tcBorders>
            <w:shd w:val="clear" w:color="000000" w:fill="F2F2F2"/>
            <w:noWrap/>
            <w:vAlign w:val="center"/>
            <w:hideMark/>
          </w:tcPr>
          <w:p w14:paraId="277BE08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200</w:t>
            </w:r>
          </w:p>
        </w:tc>
        <w:tc>
          <w:tcPr>
            <w:tcW w:w="1111" w:type="dxa"/>
            <w:tcBorders>
              <w:top w:val="nil"/>
              <w:left w:val="nil"/>
              <w:bottom w:val="nil"/>
              <w:right w:val="nil"/>
            </w:tcBorders>
            <w:shd w:val="clear" w:color="000000" w:fill="F2F2F2"/>
            <w:noWrap/>
            <w:vAlign w:val="center"/>
            <w:hideMark/>
          </w:tcPr>
          <w:p w14:paraId="56606F28"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2F2F2"/>
            <w:noWrap/>
            <w:vAlign w:val="center"/>
            <w:hideMark/>
          </w:tcPr>
          <w:p w14:paraId="4C95378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3100</w:t>
            </w:r>
          </w:p>
        </w:tc>
        <w:tc>
          <w:tcPr>
            <w:tcW w:w="629" w:type="dxa"/>
            <w:tcBorders>
              <w:top w:val="nil"/>
              <w:left w:val="nil"/>
              <w:bottom w:val="nil"/>
              <w:right w:val="nil"/>
            </w:tcBorders>
            <w:shd w:val="clear" w:color="000000" w:fill="F2F2F2"/>
            <w:vAlign w:val="center"/>
            <w:hideMark/>
          </w:tcPr>
          <w:p w14:paraId="137F583C"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12</w:t>
            </w:r>
          </w:p>
        </w:tc>
        <w:tc>
          <w:tcPr>
            <w:tcW w:w="915" w:type="dxa"/>
            <w:tcBorders>
              <w:top w:val="nil"/>
              <w:left w:val="nil"/>
              <w:bottom w:val="nil"/>
              <w:right w:val="nil"/>
            </w:tcBorders>
            <w:shd w:val="clear" w:color="000000" w:fill="F2F2F2"/>
            <w:vAlign w:val="center"/>
            <w:hideMark/>
          </w:tcPr>
          <w:p w14:paraId="1768BFC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8</w:t>
            </w:r>
          </w:p>
        </w:tc>
        <w:tc>
          <w:tcPr>
            <w:tcW w:w="1255" w:type="dxa"/>
            <w:tcBorders>
              <w:top w:val="nil"/>
              <w:left w:val="nil"/>
              <w:bottom w:val="nil"/>
              <w:right w:val="nil"/>
            </w:tcBorders>
            <w:shd w:val="clear" w:color="000000" w:fill="F2F2F2"/>
            <w:noWrap/>
            <w:vAlign w:val="center"/>
            <w:hideMark/>
          </w:tcPr>
          <w:p w14:paraId="28910D4E"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49</w:t>
            </w:r>
          </w:p>
        </w:tc>
      </w:tr>
      <w:tr w:rsidR="00A84C3D" w:rsidRPr="00D85400" w14:paraId="73F8478F"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399736CC"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2F2F2"/>
            <w:noWrap/>
            <w:vAlign w:val="bottom"/>
            <w:hideMark/>
          </w:tcPr>
          <w:p w14:paraId="791E0D8B"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Food/Accommodation</w:t>
            </w:r>
          </w:p>
        </w:tc>
        <w:tc>
          <w:tcPr>
            <w:tcW w:w="551" w:type="dxa"/>
            <w:tcBorders>
              <w:top w:val="nil"/>
              <w:left w:val="nil"/>
              <w:bottom w:val="nil"/>
              <w:right w:val="nil"/>
            </w:tcBorders>
            <w:shd w:val="clear" w:color="000000" w:fill="F2F2F2"/>
            <w:noWrap/>
            <w:vAlign w:val="center"/>
            <w:hideMark/>
          </w:tcPr>
          <w:p w14:paraId="10FA7AB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40</w:t>
            </w:r>
          </w:p>
        </w:tc>
        <w:tc>
          <w:tcPr>
            <w:tcW w:w="833" w:type="dxa"/>
            <w:tcBorders>
              <w:top w:val="nil"/>
              <w:left w:val="nil"/>
              <w:bottom w:val="nil"/>
              <w:right w:val="nil"/>
            </w:tcBorders>
            <w:shd w:val="clear" w:color="000000" w:fill="F2F2F2"/>
            <w:noWrap/>
            <w:vAlign w:val="center"/>
            <w:hideMark/>
          </w:tcPr>
          <w:p w14:paraId="74439E9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48.77</w:t>
            </w:r>
          </w:p>
        </w:tc>
        <w:tc>
          <w:tcPr>
            <w:tcW w:w="918" w:type="dxa"/>
            <w:tcBorders>
              <w:top w:val="nil"/>
              <w:left w:val="nil"/>
              <w:bottom w:val="nil"/>
              <w:right w:val="nil"/>
            </w:tcBorders>
            <w:shd w:val="clear" w:color="000000" w:fill="F2F2F2"/>
            <w:noWrap/>
            <w:vAlign w:val="center"/>
            <w:hideMark/>
          </w:tcPr>
          <w:p w14:paraId="61270ED2"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2F2F2"/>
            <w:noWrap/>
            <w:vAlign w:val="center"/>
            <w:hideMark/>
          </w:tcPr>
          <w:p w14:paraId="327068B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2F2F2"/>
            <w:noWrap/>
            <w:vAlign w:val="center"/>
            <w:hideMark/>
          </w:tcPr>
          <w:p w14:paraId="1D6E8AA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5.5</w:t>
            </w:r>
          </w:p>
        </w:tc>
        <w:tc>
          <w:tcPr>
            <w:tcW w:w="1139" w:type="dxa"/>
            <w:tcBorders>
              <w:top w:val="nil"/>
              <w:left w:val="nil"/>
              <w:bottom w:val="nil"/>
              <w:right w:val="nil"/>
            </w:tcBorders>
            <w:shd w:val="clear" w:color="000000" w:fill="F2F2F2"/>
            <w:noWrap/>
            <w:vAlign w:val="center"/>
            <w:hideMark/>
          </w:tcPr>
          <w:p w14:paraId="34C8FAE9"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5.5</w:t>
            </w:r>
          </w:p>
        </w:tc>
        <w:tc>
          <w:tcPr>
            <w:tcW w:w="1111" w:type="dxa"/>
            <w:tcBorders>
              <w:top w:val="nil"/>
              <w:left w:val="nil"/>
              <w:bottom w:val="nil"/>
              <w:right w:val="nil"/>
            </w:tcBorders>
            <w:shd w:val="clear" w:color="000000" w:fill="F2F2F2"/>
            <w:noWrap/>
            <w:vAlign w:val="center"/>
            <w:hideMark/>
          </w:tcPr>
          <w:p w14:paraId="1D4E8DD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2F2F2"/>
            <w:noWrap/>
            <w:vAlign w:val="center"/>
            <w:hideMark/>
          </w:tcPr>
          <w:p w14:paraId="69A5539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1300</w:t>
            </w:r>
          </w:p>
        </w:tc>
        <w:tc>
          <w:tcPr>
            <w:tcW w:w="629" w:type="dxa"/>
            <w:tcBorders>
              <w:top w:val="nil"/>
              <w:left w:val="nil"/>
              <w:bottom w:val="nil"/>
              <w:right w:val="nil"/>
            </w:tcBorders>
            <w:shd w:val="clear" w:color="000000" w:fill="F2F2F2"/>
            <w:noWrap/>
            <w:vAlign w:val="center"/>
            <w:hideMark/>
          </w:tcPr>
          <w:p w14:paraId="0684AED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29</w:t>
            </w:r>
          </w:p>
        </w:tc>
        <w:tc>
          <w:tcPr>
            <w:tcW w:w="915" w:type="dxa"/>
            <w:tcBorders>
              <w:top w:val="nil"/>
              <w:left w:val="nil"/>
              <w:bottom w:val="nil"/>
              <w:right w:val="nil"/>
            </w:tcBorders>
            <w:shd w:val="clear" w:color="000000" w:fill="F2F2F2"/>
            <w:noWrap/>
            <w:vAlign w:val="center"/>
            <w:hideMark/>
          </w:tcPr>
          <w:p w14:paraId="2B3304B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9</w:t>
            </w:r>
          </w:p>
        </w:tc>
        <w:tc>
          <w:tcPr>
            <w:tcW w:w="1255" w:type="dxa"/>
            <w:tcBorders>
              <w:top w:val="nil"/>
              <w:left w:val="nil"/>
              <w:bottom w:val="nil"/>
              <w:right w:val="nil"/>
            </w:tcBorders>
            <w:shd w:val="clear" w:color="000000" w:fill="F2F2F2"/>
            <w:noWrap/>
            <w:vAlign w:val="center"/>
            <w:hideMark/>
          </w:tcPr>
          <w:p w14:paraId="5F484E7F"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49</w:t>
            </w:r>
          </w:p>
        </w:tc>
      </w:tr>
      <w:tr w:rsidR="00A84C3D" w:rsidRPr="00D85400" w14:paraId="3C8C21BA"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16DE2898"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2F2F2"/>
            <w:noWrap/>
            <w:vAlign w:val="bottom"/>
            <w:hideMark/>
          </w:tcPr>
          <w:p w14:paraId="63C81B92"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Transportation</w:t>
            </w:r>
          </w:p>
        </w:tc>
        <w:tc>
          <w:tcPr>
            <w:tcW w:w="551" w:type="dxa"/>
            <w:tcBorders>
              <w:top w:val="nil"/>
              <w:left w:val="nil"/>
              <w:bottom w:val="nil"/>
              <w:right w:val="nil"/>
            </w:tcBorders>
            <w:shd w:val="clear" w:color="000000" w:fill="F2F2F2"/>
            <w:noWrap/>
            <w:vAlign w:val="center"/>
            <w:hideMark/>
          </w:tcPr>
          <w:p w14:paraId="0ED68D6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40</w:t>
            </w:r>
          </w:p>
        </w:tc>
        <w:tc>
          <w:tcPr>
            <w:tcW w:w="833" w:type="dxa"/>
            <w:tcBorders>
              <w:top w:val="nil"/>
              <w:left w:val="nil"/>
              <w:bottom w:val="nil"/>
              <w:right w:val="nil"/>
            </w:tcBorders>
            <w:shd w:val="clear" w:color="000000" w:fill="F2F2F2"/>
            <w:noWrap/>
            <w:vAlign w:val="center"/>
            <w:hideMark/>
          </w:tcPr>
          <w:p w14:paraId="57FB685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178.93</w:t>
            </w:r>
          </w:p>
        </w:tc>
        <w:tc>
          <w:tcPr>
            <w:tcW w:w="918" w:type="dxa"/>
            <w:tcBorders>
              <w:top w:val="nil"/>
              <w:left w:val="nil"/>
              <w:bottom w:val="nil"/>
              <w:right w:val="nil"/>
            </w:tcBorders>
            <w:shd w:val="clear" w:color="000000" w:fill="F2F2F2"/>
            <w:noWrap/>
            <w:vAlign w:val="center"/>
            <w:hideMark/>
          </w:tcPr>
          <w:p w14:paraId="62DE5C6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20</w:t>
            </w:r>
          </w:p>
        </w:tc>
        <w:tc>
          <w:tcPr>
            <w:tcW w:w="1139" w:type="dxa"/>
            <w:tcBorders>
              <w:top w:val="nil"/>
              <w:left w:val="nil"/>
              <w:bottom w:val="nil"/>
              <w:right w:val="nil"/>
            </w:tcBorders>
            <w:shd w:val="clear" w:color="000000" w:fill="F2F2F2"/>
            <w:noWrap/>
            <w:vAlign w:val="center"/>
            <w:hideMark/>
          </w:tcPr>
          <w:p w14:paraId="078B6E8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2F2F2"/>
            <w:noWrap/>
            <w:vAlign w:val="center"/>
            <w:hideMark/>
          </w:tcPr>
          <w:p w14:paraId="0B1BF0B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137</w:t>
            </w:r>
          </w:p>
        </w:tc>
        <w:tc>
          <w:tcPr>
            <w:tcW w:w="1139" w:type="dxa"/>
            <w:tcBorders>
              <w:top w:val="nil"/>
              <w:left w:val="nil"/>
              <w:bottom w:val="nil"/>
              <w:right w:val="nil"/>
            </w:tcBorders>
            <w:shd w:val="clear" w:color="000000" w:fill="F2F2F2"/>
            <w:noWrap/>
            <w:vAlign w:val="center"/>
            <w:hideMark/>
          </w:tcPr>
          <w:p w14:paraId="49EF1EE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137</w:t>
            </w:r>
          </w:p>
        </w:tc>
        <w:tc>
          <w:tcPr>
            <w:tcW w:w="1111" w:type="dxa"/>
            <w:tcBorders>
              <w:top w:val="nil"/>
              <w:left w:val="nil"/>
              <w:bottom w:val="nil"/>
              <w:right w:val="nil"/>
            </w:tcBorders>
            <w:shd w:val="clear" w:color="000000" w:fill="F2F2F2"/>
            <w:noWrap/>
            <w:vAlign w:val="center"/>
            <w:hideMark/>
          </w:tcPr>
          <w:p w14:paraId="7581967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2F2F2"/>
            <w:noWrap/>
            <w:vAlign w:val="center"/>
            <w:hideMark/>
          </w:tcPr>
          <w:p w14:paraId="0776AB4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1800</w:t>
            </w:r>
          </w:p>
        </w:tc>
        <w:tc>
          <w:tcPr>
            <w:tcW w:w="629" w:type="dxa"/>
            <w:tcBorders>
              <w:top w:val="nil"/>
              <w:left w:val="nil"/>
              <w:bottom w:val="nil"/>
              <w:right w:val="nil"/>
            </w:tcBorders>
            <w:shd w:val="clear" w:color="000000" w:fill="F2F2F2"/>
            <w:noWrap/>
            <w:vAlign w:val="center"/>
            <w:hideMark/>
          </w:tcPr>
          <w:p w14:paraId="6E94838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11</w:t>
            </w:r>
          </w:p>
        </w:tc>
        <w:tc>
          <w:tcPr>
            <w:tcW w:w="915" w:type="dxa"/>
            <w:tcBorders>
              <w:top w:val="nil"/>
              <w:left w:val="nil"/>
              <w:bottom w:val="nil"/>
              <w:right w:val="nil"/>
            </w:tcBorders>
            <w:shd w:val="clear" w:color="000000" w:fill="F2F2F2"/>
            <w:noWrap/>
            <w:vAlign w:val="center"/>
            <w:hideMark/>
          </w:tcPr>
          <w:p w14:paraId="5285A9C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9</w:t>
            </w:r>
          </w:p>
        </w:tc>
        <w:tc>
          <w:tcPr>
            <w:tcW w:w="1255" w:type="dxa"/>
            <w:tcBorders>
              <w:top w:val="nil"/>
              <w:left w:val="nil"/>
              <w:bottom w:val="nil"/>
              <w:right w:val="nil"/>
            </w:tcBorders>
            <w:shd w:val="clear" w:color="000000" w:fill="F2F2F2"/>
            <w:noWrap/>
            <w:vAlign w:val="center"/>
            <w:hideMark/>
          </w:tcPr>
          <w:p w14:paraId="6CCE2C73"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49</w:t>
            </w:r>
          </w:p>
        </w:tc>
      </w:tr>
      <w:tr w:rsidR="00A84C3D" w:rsidRPr="00D85400" w14:paraId="6614AE22"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66F6B06A"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 financial cost (medical and non-medical) [A]</w:t>
            </w:r>
          </w:p>
        </w:tc>
        <w:tc>
          <w:tcPr>
            <w:tcW w:w="1603" w:type="dxa"/>
            <w:tcBorders>
              <w:top w:val="nil"/>
              <w:left w:val="nil"/>
              <w:bottom w:val="nil"/>
              <w:right w:val="nil"/>
            </w:tcBorders>
            <w:shd w:val="clear" w:color="000000" w:fill="F2F2F2"/>
            <w:noWrap/>
            <w:vAlign w:val="bottom"/>
            <w:hideMark/>
          </w:tcPr>
          <w:p w14:paraId="20DAB62A"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2F2F2"/>
            <w:noWrap/>
            <w:vAlign w:val="center"/>
            <w:hideMark/>
          </w:tcPr>
          <w:p w14:paraId="018B331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43</w:t>
            </w:r>
          </w:p>
        </w:tc>
        <w:tc>
          <w:tcPr>
            <w:tcW w:w="833" w:type="dxa"/>
            <w:tcBorders>
              <w:top w:val="nil"/>
              <w:left w:val="nil"/>
              <w:bottom w:val="nil"/>
              <w:right w:val="nil"/>
            </w:tcBorders>
            <w:shd w:val="clear" w:color="000000" w:fill="F2F2F2"/>
            <w:noWrap/>
            <w:vAlign w:val="center"/>
            <w:hideMark/>
          </w:tcPr>
          <w:p w14:paraId="5432C36E"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793.16</w:t>
            </w:r>
          </w:p>
        </w:tc>
        <w:tc>
          <w:tcPr>
            <w:tcW w:w="918" w:type="dxa"/>
            <w:tcBorders>
              <w:top w:val="nil"/>
              <w:left w:val="nil"/>
              <w:bottom w:val="nil"/>
              <w:right w:val="nil"/>
            </w:tcBorders>
            <w:shd w:val="clear" w:color="000000" w:fill="F2F2F2"/>
            <w:noWrap/>
            <w:vAlign w:val="center"/>
            <w:hideMark/>
          </w:tcPr>
          <w:p w14:paraId="3A802BE7"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108</w:t>
            </w:r>
          </w:p>
        </w:tc>
        <w:tc>
          <w:tcPr>
            <w:tcW w:w="1139" w:type="dxa"/>
            <w:tcBorders>
              <w:top w:val="nil"/>
              <w:left w:val="nil"/>
              <w:bottom w:val="nil"/>
              <w:right w:val="nil"/>
            </w:tcBorders>
            <w:shd w:val="clear" w:color="000000" w:fill="F2F2F2"/>
            <w:noWrap/>
            <w:vAlign w:val="center"/>
            <w:hideMark/>
          </w:tcPr>
          <w:p w14:paraId="62211329"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30</w:t>
            </w:r>
          </w:p>
        </w:tc>
        <w:tc>
          <w:tcPr>
            <w:tcW w:w="1376" w:type="dxa"/>
            <w:tcBorders>
              <w:top w:val="nil"/>
              <w:left w:val="nil"/>
              <w:bottom w:val="nil"/>
              <w:right w:val="nil"/>
            </w:tcBorders>
            <w:shd w:val="clear" w:color="000000" w:fill="F2F2F2"/>
            <w:noWrap/>
            <w:vAlign w:val="center"/>
            <w:hideMark/>
          </w:tcPr>
          <w:p w14:paraId="29E8E85C"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770</w:t>
            </w:r>
          </w:p>
        </w:tc>
        <w:tc>
          <w:tcPr>
            <w:tcW w:w="1139" w:type="dxa"/>
            <w:tcBorders>
              <w:top w:val="nil"/>
              <w:left w:val="nil"/>
              <w:bottom w:val="nil"/>
              <w:right w:val="nil"/>
            </w:tcBorders>
            <w:shd w:val="clear" w:color="000000" w:fill="F2F2F2"/>
            <w:noWrap/>
            <w:vAlign w:val="center"/>
            <w:hideMark/>
          </w:tcPr>
          <w:p w14:paraId="6726CA7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800</w:t>
            </w:r>
          </w:p>
        </w:tc>
        <w:tc>
          <w:tcPr>
            <w:tcW w:w="1111" w:type="dxa"/>
            <w:tcBorders>
              <w:top w:val="nil"/>
              <w:left w:val="nil"/>
              <w:bottom w:val="nil"/>
              <w:right w:val="nil"/>
            </w:tcBorders>
            <w:shd w:val="clear" w:color="000000" w:fill="F2F2F2"/>
            <w:noWrap/>
            <w:vAlign w:val="center"/>
            <w:hideMark/>
          </w:tcPr>
          <w:p w14:paraId="563133A8"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2F2F2"/>
            <w:noWrap/>
            <w:vAlign w:val="center"/>
            <w:hideMark/>
          </w:tcPr>
          <w:p w14:paraId="38978F5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10324</w:t>
            </w:r>
          </w:p>
        </w:tc>
        <w:tc>
          <w:tcPr>
            <w:tcW w:w="629" w:type="dxa"/>
            <w:tcBorders>
              <w:top w:val="nil"/>
              <w:left w:val="nil"/>
              <w:bottom w:val="nil"/>
              <w:right w:val="nil"/>
            </w:tcBorders>
            <w:shd w:val="clear" w:color="000000" w:fill="F2F2F2"/>
            <w:noWrap/>
            <w:vAlign w:val="center"/>
            <w:hideMark/>
          </w:tcPr>
          <w:p w14:paraId="2963F319"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w:t>
            </w:r>
          </w:p>
        </w:tc>
        <w:tc>
          <w:tcPr>
            <w:tcW w:w="915" w:type="dxa"/>
            <w:tcBorders>
              <w:top w:val="nil"/>
              <w:left w:val="nil"/>
              <w:bottom w:val="nil"/>
              <w:right w:val="nil"/>
            </w:tcBorders>
            <w:shd w:val="clear" w:color="000000" w:fill="F2F2F2"/>
            <w:noWrap/>
            <w:vAlign w:val="center"/>
            <w:hideMark/>
          </w:tcPr>
          <w:p w14:paraId="7A71D9C6"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6</w:t>
            </w:r>
          </w:p>
        </w:tc>
        <w:tc>
          <w:tcPr>
            <w:tcW w:w="1255" w:type="dxa"/>
            <w:tcBorders>
              <w:top w:val="nil"/>
              <w:left w:val="nil"/>
              <w:bottom w:val="nil"/>
              <w:right w:val="nil"/>
            </w:tcBorders>
            <w:shd w:val="clear" w:color="000000" w:fill="F2F2F2"/>
            <w:noWrap/>
            <w:vAlign w:val="center"/>
            <w:hideMark/>
          </w:tcPr>
          <w:p w14:paraId="7CBC7D02"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49</w:t>
            </w:r>
          </w:p>
        </w:tc>
      </w:tr>
      <w:tr w:rsidR="00A84C3D" w:rsidRPr="00D85400" w14:paraId="1B27E1A7"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42694AA8"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 financial cost (imputed)</w:t>
            </w:r>
          </w:p>
        </w:tc>
        <w:tc>
          <w:tcPr>
            <w:tcW w:w="1603" w:type="dxa"/>
            <w:tcBorders>
              <w:top w:val="nil"/>
              <w:left w:val="nil"/>
              <w:bottom w:val="nil"/>
              <w:right w:val="nil"/>
            </w:tcBorders>
            <w:shd w:val="clear" w:color="000000" w:fill="F2F2F2"/>
            <w:noWrap/>
            <w:vAlign w:val="bottom"/>
            <w:hideMark/>
          </w:tcPr>
          <w:p w14:paraId="5C61F5FB"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 </w:t>
            </w:r>
          </w:p>
        </w:tc>
        <w:tc>
          <w:tcPr>
            <w:tcW w:w="551" w:type="dxa"/>
            <w:tcBorders>
              <w:top w:val="nil"/>
              <w:left w:val="nil"/>
              <w:bottom w:val="nil"/>
              <w:right w:val="nil"/>
            </w:tcBorders>
            <w:shd w:val="clear" w:color="000000" w:fill="F2F2F2"/>
            <w:noWrap/>
            <w:vAlign w:val="center"/>
            <w:hideMark/>
          </w:tcPr>
          <w:p w14:paraId="35268E0D"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49</w:t>
            </w:r>
          </w:p>
        </w:tc>
        <w:tc>
          <w:tcPr>
            <w:tcW w:w="833" w:type="dxa"/>
            <w:tcBorders>
              <w:top w:val="nil"/>
              <w:left w:val="nil"/>
              <w:bottom w:val="nil"/>
              <w:right w:val="nil"/>
            </w:tcBorders>
            <w:shd w:val="clear" w:color="000000" w:fill="F2F2F2"/>
            <w:noWrap/>
            <w:vAlign w:val="center"/>
            <w:hideMark/>
          </w:tcPr>
          <w:p w14:paraId="232469D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826.42</w:t>
            </w:r>
          </w:p>
        </w:tc>
        <w:tc>
          <w:tcPr>
            <w:tcW w:w="918" w:type="dxa"/>
            <w:tcBorders>
              <w:top w:val="nil"/>
              <w:left w:val="nil"/>
              <w:bottom w:val="nil"/>
              <w:right w:val="nil"/>
            </w:tcBorders>
            <w:shd w:val="clear" w:color="000000" w:fill="F2F2F2"/>
            <w:noWrap/>
            <w:vAlign w:val="center"/>
            <w:hideMark/>
          </w:tcPr>
          <w:p w14:paraId="46FCD37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170.24</w:t>
            </w:r>
          </w:p>
        </w:tc>
        <w:tc>
          <w:tcPr>
            <w:tcW w:w="1139" w:type="dxa"/>
            <w:tcBorders>
              <w:top w:val="nil"/>
              <w:left w:val="nil"/>
              <w:bottom w:val="nil"/>
              <w:right w:val="nil"/>
            </w:tcBorders>
            <w:shd w:val="clear" w:color="000000" w:fill="F2F2F2"/>
            <w:noWrap/>
            <w:vAlign w:val="center"/>
            <w:hideMark/>
          </w:tcPr>
          <w:p w14:paraId="6C485F5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50</w:t>
            </w:r>
          </w:p>
        </w:tc>
        <w:tc>
          <w:tcPr>
            <w:tcW w:w="1376" w:type="dxa"/>
            <w:tcBorders>
              <w:top w:val="nil"/>
              <w:left w:val="nil"/>
              <w:bottom w:val="nil"/>
              <w:right w:val="nil"/>
            </w:tcBorders>
            <w:shd w:val="clear" w:color="000000" w:fill="F2F2F2"/>
            <w:noWrap/>
            <w:vAlign w:val="center"/>
            <w:hideMark/>
          </w:tcPr>
          <w:p w14:paraId="2F7E0C1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850</w:t>
            </w:r>
          </w:p>
        </w:tc>
        <w:tc>
          <w:tcPr>
            <w:tcW w:w="1139" w:type="dxa"/>
            <w:tcBorders>
              <w:top w:val="nil"/>
              <w:left w:val="nil"/>
              <w:bottom w:val="nil"/>
              <w:right w:val="nil"/>
            </w:tcBorders>
            <w:shd w:val="clear" w:color="000000" w:fill="F2F2F2"/>
            <w:noWrap/>
            <w:vAlign w:val="center"/>
            <w:hideMark/>
          </w:tcPr>
          <w:p w14:paraId="11A25122"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900</w:t>
            </w:r>
          </w:p>
        </w:tc>
        <w:tc>
          <w:tcPr>
            <w:tcW w:w="1111" w:type="dxa"/>
            <w:tcBorders>
              <w:top w:val="nil"/>
              <w:left w:val="nil"/>
              <w:bottom w:val="nil"/>
              <w:right w:val="nil"/>
            </w:tcBorders>
            <w:shd w:val="clear" w:color="000000" w:fill="F2F2F2"/>
            <w:noWrap/>
            <w:vAlign w:val="center"/>
            <w:hideMark/>
          </w:tcPr>
          <w:p w14:paraId="1B0F2E1D"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2F2F2"/>
            <w:noWrap/>
            <w:vAlign w:val="center"/>
            <w:hideMark/>
          </w:tcPr>
          <w:p w14:paraId="3068E12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10324</w:t>
            </w:r>
          </w:p>
        </w:tc>
        <w:tc>
          <w:tcPr>
            <w:tcW w:w="629" w:type="dxa"/>
            <w:tcBorders>
              <w:top w:val="nil"/>
              <w:left w:val="nil"/>
              <w:bottom w:val="nil"/>
              <w:right w:val="nil"/>
            </w:tcBorders>
            <w:shd w:val="clear" w:color="000000" w:fill="F2F2F2"/>
            <w:noWrap/>
            <w:vAlign w:val="center"/>
            <w:hideMark/>
          </w:tcPr>
          <w:p w14:paraId="429388F6"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w:t>
            </w:r>
          </w:p>
        </w:tc>
        <w:tc>
          <w:tcPr>
            <w:tcW w:w="915" w:type="dxa"/>
            <w:tcBorders>
              <w:top w:val="nil"/>
              <w:left w:val="nil"/>
              <w:bottom w:val="nil"/>
              <w:right w:val="nil"/>
            </w:tcBorders>
            <w:shd w:val="clear" w:color="000000" w:fill="F2F2F2"/>
            <w:noWrap/>
            <w:vAlign w:val="center"/>
            <w:hideMark/>
          </w:tcPr>
          <w:p w14:paraId="30FA2AB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255" w:type="dxa"/>
            <w:tcBorders>
              <w:top w:val="nil"/>
              <w:left w:val="nil"/>
              <w:bottom w:val="nil"/>
              <w:right w:val="nil"/>
            </w:tcBorders>
            <w:shd w:val="clear" w:color="000000" w:fill="F2F2F2"/>
            <w:noWrap/>
            <w:vAlign w:val="center"/>
            <w:hideMark/>
          </w:tcPr>
          <w:p w14:paraId="0846B203"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49</w:t>
            </w:r>
          </w:p>
        </w:tc>
      </w:tr>
      <w:tr w:rsidR="00A84C3D" w:rsidRPr="00D85400" w14:paraId="1DFD8AA9"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64087EDC"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Productivity loss [B]</w:t>
            </w:r>
          </w:p>
        </w:tc>
        <w:tc>
          <w:tcPr>
            <w:tcW w:w="1603" w:type="dxa"/>
            <w:tcBorders>
              <w:top w:val="nil"/>
              <w:left w:val="nil"/>
              <w:bottom w:val="nil"/>
              <w:right w:val="nil"/>
            </w:tcBorders>
            <w:shd w:val="clear" w:color="000000" w:fill="F2F2F2"/>
            <w:noWrap/>
            <w:vAlign w:val="bottom"/>
            <w:hideMark/>
          </w:tcPr>
          <w:p w14:paraId="34F7AACB"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2F2F2"/>
            <w:noWrap/>
            <w:vAlign w:val="center"/>
            <w:hideMark/>
          </w:tcPr>
          <w:p w14:paraId="1C6004AA"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c>
          <w:tcPr>
            <w:tcW w:w="833" w:type="dxa"/>
            <w:tcBorders>
              <w:top w:val="nil"/>
              <w:left w:val="nil"/>
              <w:bottom w:val="nil"/>
              <w:right w:val="nil"/>
            </w:tcBorders>
            <w:shd w:val="clear" w:color="000000" w:fill="F2F2F2"/>
            <w:noWrap/>
            <w:vAlign w:val="center"/>
            <w:hideMark/>
          </w:tcPr>
          <w:p w14:paraId="2A9FBC36"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c>
          <w:tcPr>
            <w:tcW w:w="918" w:type="dxa"/>
            <w:tcBorders>
              <w:top w:val="nil"/>
              <w:left w:val="nil"/>
              <w:bottom w:val="nil"/>
              <w:right w:val="nil"/>
            </w:tcBorders>
            <w:shd w:val="clear" w:color="000000" w:fill="F2F2F2"/>
            <w:noWrap/>
            <w:vAlign w:val="center"/>
            <w:hideMark/>
          </w:tcPr>
          <w:p w14:paraId="4D041DE9"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c>
          <w:tcPr>
            <w:tcW w:w="1139" w:type="dxa"/>
            <w:tcBorders>
              <w:top w:val="nil"/>
              <w:left w:val="nil"/>
              <w:bottom w:val="nil"/>
              <w:right w:val="nil"/>
            </w:tcBorders>
            <w:shd w:val="clear" w:color="000000" w:fill="F2F2F2"/>
            <w:noWrap/>
            <w:vAlign w:val="center"/>
            <w:hideMark/>
          </w:tcPr>
          <w:p w14:paraId="31FC59A0"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c>
          <w:tcPr>
            <w:tcW w:w="1376" w:type="dxa"/>
            <w:tcBorders>
              <w:top w:val="nil"/>
              <w:left w:val="nil"/>
              <w:bottom w:val="nil"/>
              <w:right w:val="nil"/>
            </w:tcBorders>
            <w:shd w:val="clear" w:color="000000" w:fill="F2F2F2"/>
            <w:noWrap/>
            <w:vAlign w:val="center"/>
            <w:hideMark/>
          </w:tcPr>
          <w:p w14:paraId="39070AC5"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c>
          <w:tcPr>
            <w:tcW w:w="1139" w:type="dxa"/>
            <w:tcBorders>
              <w:top w:val="nil"/>
              <w:left w:val="nil"/>
              <w:bottom w:val="nil"/>
              <w:right w:val="nil"/>
            </w:tcBorders>
            <w:shd w:val="clear" w:color="000000" w:fill="F2F2F2"/>
            <w:noWrap/>
            <w:vAlign w:val="center"/>
            <w:hideMark/>
          </w:tcPr>
          <w:p w14:paraId="5E34F185"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c>
          <w:tcPr>
            <w:tcW w:w="1111" w:type="dxa"/>
            <w:tcBorders>
              <w:top w:val="nil"/>
              <w:left w:val="nil"/>
              <w:bottom w:val="nil"/>
              <w:right w:val="nil"/>
            </w:tcBorders>
            <w:shd w:val="clear" w:color="000000" w:fill="F2F2F2"/>
            <w:noWrap/>
            <w:vAlign w:val="center"/>
            <w:hideMark/>
          </w:tcPr>
          <w:p w14:paraId="30225FDF"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c>
          <w:tcPr>
            <w:tcW w:w="1148" w:type="dxa"/>
            <w:tcBorders>
              <w:top w:val="nil"/>
              <w:left w:val="nil"/>
              <w:bottom w:val="nil"/>
              <w:right w:val="nil"/>
            </w:tcBorders>
            <w:shd w:val="clear" w:color="000000" w:fill="F2F2F2"/>
            <w:noWrap/>
            <w:vAlign w:val="center"/>
            <w:hideMark/>
          </w:tcPr>
          <w:p w14:paraId="31C4BEB6"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c>
          <w:tcPr>
            <w:tcW w:w="629" w:type="dxa"/>
            <w:tcBorders>
              <w:top w:val="nil"/>
              <w:left w:val="nil"/>
              <w:bottom w:val="nil"/>
              <w:right w:val="nil"/>
            </w:tcBorders>
            <w:shd w:val="clear" w:color="000000" w:fill="F2F2F2"/>
            <w:noWrap/>
            <w:vAlign w:val="center"/>
            <w:hideMark/>
          </w:tcPr>
          <w:p w14:paraId="63D517A5"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c>
          <w:tcPr>
            <w:tcW w:w="915" w:type="dxa"/>
            <w:tcBorders>
              <w:top w:val="nil"/>
              <w:left w:val="nil"/>
              <w:bottom w:val="nil"/>
              <w:right w:val="nil"/>
            </w:tcBorders>
            <w:shd w:val="clear" w:color="000000" w:fill="F2F2F2"/>
            <w:noWrap/>
            <w:vAlign w:val="center"/>
            <w:hideMark/>
          </w:tcPr>
          <w:p w14:paraId="00F8F262"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c>
          <w:tcPr>
            <w:tcW w:w="1255" w:type="dxa"/>
            <w:tcBorders>
              <w:top w:val="nil"/>
              <w:left w:val="nil"/>
              <w:bottom w:val="nil"/>
              <w:right w:val="nil"/>
            </w:tcBorders>
            <w:shd w:val="clear" w:color="000000" w:fill="F2F2F2"/>
            <w:noWrap/>
            <w:vAlign w:val="center"/>
            <w:hideMark/>
          </w:tcPr>
          <w:p w14:paraId="69773A1E"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r>
      <w:tr w:rsidR="00A84C3D" w:rsidRPr="00D85400" w14:paraId="0E152185"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22BD3AB5"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 cost [A+B]</w:t>
            </w:r>
          </w:p>
        </w:tc>
        <w:tc>
          <w:tcPr>
            <w:tcW w:w="1603" w:type="dxa"/>
            <w:tcBorders>
              <w:top w:val="nil"/>
              <w:left w:val="nil"/>
              <w:bottom w:val="nil"/>
              <w:right w:val="nil"/>
            </w:tcBorders>
            <w:shd w:val="clear" w:color="000000" w:fill="F2F2F2"/>
            <w:noWrap/>
            <w:vAlign w:val="bottom"/>
            <w:hideMark/>
          </w:tcPr>
          <w:p w14:paraId="5081E5E7"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w:t>
            </w:r>
          </w:p>
        </w:tc>
        <w:tc>
          <w:tcPr>
            <w:tcW w:w="551" w:type="dxa"/>
            <w:tcBorders>
              <w:top w:val="nil"/>
              <w:left w:val="nil"/>
              <w:bottom w:val="nil"/>
              <w:right w:val="nil"/>
            </w:tcBorders>
            <w:shd w:val="clear" w:color="000000" w:fill="F2F2F2"/>
            <w:noWrap/>
            <w:vAlign w:val="center"/>
            <w:hideMark/>
          </w:tcPr>
          <w:p w14:paraId="225DB8F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43</w:t>
            </w:r>
          </w:p>
        </w:tc>
        <w:tc>
          <w:tcPr>
            <w:tcW w:w="833" w:type="dxa"/>
            <w:tcBorders>
              <w:top w:val="nil"/>
              <w:left w:val="nil"/>
              <w:bottom w:val="nil"/>
              <w:right w:val="nil"/>
            </w:tcBorders>
            <w:shd w:val="clear" w:color="000000" w:fill="F2F2F2"/>
            <w:noWrap/>
            <w:vAlign w:val="center"/>
            <w:hideMark/>
          </w:tcPr>
          <w:p w14:paraId="008CD038"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793.16</w:t>
            </w:r>
          </w:p>
        </w:tc>
        <w:tc>
          <w:tcPr>
            <w:tcW w:w="918" w:type="dxa"/>
            <w:tcBorders>
              <w:top w:val="nil"/>
              <w:left w:val="nil"/>
              <w:bottom w:val="nil"/>
              <w:right w:val="nil"/>
            </w:tcBorders>
            <w:shd w:val="clear" w:color="000000" w:fill="F2F2F2"/>
            <w:noWrap/>
            <w:vAlign w:val="center"/>
            <w:hideMark/>
          </w:tcPr>
          <w:p w14:paraId="351C9F94"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108</w:t>
            </w:r>
          </w:p>
        </w:tc>
        <w:tc>
          <w:tcPr>
            <w:tcW w:w="1139" w:type="dxa"/>
            <w:tcBorders>
              <w:top w:val="nil"/>
              <w:left w:val="nil"/>
              <w:bottom w:val="nil"/>
              <w:right w:val="nil"/>
            </w:tcBorders>
            <w:shd w:val="clear" w:color="000000" w:fill="F2F2F2"/>
            <w:noWrap/>
            <w:vAlign w:val="center"/>
            <w:hideMark/>
          </w:tcPr>
          <w:p w14:paraId="2622C33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30</w:t>
            </w:r>
          </w:p>
        </w:tc>
        <w:tc>
          <w:tcPr>
            <w:tcW w:w="1376" w:type="dxa"/>
            <w:tcBorders>
              <w:top w:val="nil"/>
              <w:left w:val="nil"/>
              <w:bottom w:val="nil"/>
              <w:right w:val="nil"/>
            </w:tcBorders>
            <w:shd w:val="clear" w:color="000000" w:fill="F2F2F2"/>
            <w:noWrap/>
            <w:vAlign w:val="center"/>
            <w:hideMark/>
          </w:tcPr>
          <w:p w14:paraId="1EA6E64A"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770</w:t>
            </w:r>
          </w:p>
        </w:tc>
        <w:tc>
          <w:tcPr>
            <w:tcW w:w="1139" w:type="dxa"/>
            <w:tcBorders>
              <w:top w:val="nil"/>
              <w:left w:val="nil"/>
              <w:bottom w:val="nil"/>
              <w:right w:val="nil"/>
            </w:tcBorders>
            <w:shd w:val="clear" w:color="000000" w:fill="F2F2F2"/>
            <w:noWrap/>
            <w:vAlign w:val="center"/>
            <w:hideMark/>
          </w:tcPr>
          <w:p w14:paraId="03DD588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800</w:t>
            </w:r>
          </w:p>
        </w:tc>
        <w:tc>
          <w:tcPr>
            <w:tcW w:w="1111" w:type="dxa"/>
            <w:tcBorders>
              <w:top w:val="nil"/>
              <w:left w:val="nil"/>
              <w:bottom w:val="nil"/>
              <w:right w:val="nil"/>
            </w:tcBorders>
            <w:shd w:val="clear" w:color="000000" w:fill="F2F2F2"/>
            <w:noWrap/>
            <w:vAlign w:val="center"/>
            <w:hideMark/>
          </w:tcPr>
          <w:p w14:paraId="5D9AC2C5"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2F2F2"/>
            <w:noWrap/>
            <w:vAlign w:val="center"/>
            <w:hideMark/>
          </w:tcPr>
          <w:p w14:paraId="152EE1D6"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10324</w:t>
            </w:r>
          </w:p>
        </w:tc>
        <w:tc>
          <w:tcPr>
            <w:tcW w:w="629" w:type="dxa"/>
            <w:tcBorders>
              <w:top w:val="nil"/>
              <w:left w:val="nil"/>
              <w:bottom w:val="nil"/>
              <w:right w:val="nil"/>
            </w:tcBorders>
            <w:shd w:val="clear" w:color="000000" w:fill="F2F2F2"/>
            <w:noWrap/>
            <w:vAlign w:val="center"/>
            <w:hideMark/>
          </w:tcPr>
          <w:p w14:paraId="429A9DDE"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w:t>
            </w:r>
          </w:p>
        </w:tc>
        <w:tc>
          <w:tcPr>
            <w:tcW w:w="915" w:type="dxa"/>
            <w:tcBorders>
              <w:top w:val="nil"/>
              <w:left w:val="nil"/>
              <w:bottom w:val="nil"/>
              <w:right w:val="nil"/>
            </w:tcBorders>
            <w:shd w:val="clear" w:color="000000" w:fill="F2F2F2"/>
            <w:noWrap/>
            <w:vAlign w:val="center"/>
            <w:hideMark/>
          </w:tcPr>
          <w:p w14:paraId="40A7204B"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6</w:t>
            </w:r>
          </w:p>
        </w:tc>
        <w:tc>
          <w:tcPr>
            <w:tcW w:w="1255" w:type="dxa"/>
            <w:tcBorders>
              <w:top w:val="nil"/>
              <w:left w:val="nil"/>
              <w:bottom w:val="nil"/>
              <w:right w:val="nil"/>
            </w:tcBorders>
            <w:shd w:val="clear" w:color="000000" w:fill="F2F2F2"/>
            <w:noWrap/>
            <w:vAlign w:val="center"/>
            <w:hideMark/>
          </w:tcPr>
          <w:p w14:paraId="668EC47F"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49</w:t>
            </w:r>
          </w:p>
        </w:tc>
      </w:tr>
      <w:tr w:rsidR="00A84C3D" w:rsidRPr="00D85400" w14:paraId="137E1354" w14:textId="77777777" w:rsidTr="00AC51B5">
        <w:trPr>
          <w:trHeight w:val="246"/>
          <w:jc w:val="center"/>
        </w:trPr>
        <w:tc>
          <w:tcPr>
            <w:tcW w:w="15169" w:type="dxa"/>
            <w:gridSpan w:val="13"/>
            <w:tcBorders>
              <w:top w:val="nil"/>
              <w:left w:val="nil"/>
              <w:bottom w:val="nil"/>
              <w:right w:val="nil"/>
            </w:tcBorders>
            <w:shd w:val="clear" w:color="000000" w:fill="FCE4D6"/>
            <w:noWrap/>
            <w:vAlign w:val="bottom"/>
          </w:tcPr>
          <w:p w14:paraId="5BB39593" w14:textId="77777777" w:rsidR="00A84C3D" w:rsidRPr="00D85400" w:rsidRDefault="00A84C3D" w:rsidP="00AC51B5">
            <w:pPr>
              <w:spacing w:after="0" w:line="240" w:lineRule="auto"/>
              <w:jc w:val="center"/>
              <w:rPr>
                <w:rFonts w:ascii="Calibri" w:eastAsia="Times New Roman" w:hAnsi="Calibri" w:cs="Calibri"/>
                <w:b/>
                <w:bCs/>
                <w:i/>
                <w:iCs/>
                <w:color w:val="FF0000"/>
                <w:kern w:val="0"/>
                <w:lang w:eastAsia="en-GB"/>
                <w14:ligatures w14:val="none"/>
              </w:rPr>
            </w:pPr>
            <w:r w:rsidRPr="00D85400">
              <w:rPr>
                <w:rFonts w:ascii="Calibri" w:eastAsia="Times New Roman" w:hAnsi="Calibri" w:cs="Calibri"/>
                <w:b/>
                <w:bCs/>
                <w:i/>
                <w:iCs/>
                <w:color w:val="000000"/>
                <w:kern w:val="0"/>
                <w:lang w:eastAsia="en-GB"/>
                <w14:ligatures w14:val="none"/>
              </w:rPr>
              <w:t>During and after index visit (study facility)</w:t>
            </w:r>
          </w:p>
        </w:tc>
      </w:tr>
      <w:tr w:rsidR="00A84C3D" w:rsidRPr="00D85400" w14:paraId="0D200A6B"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66B838B5"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Medical expenditure</w:t>
            </w:r>
          </w:p>
        </w:tc>
        <w:tc>
          <w:tcPr>
            <w:tcW w:w="1603" w:type="dxa"/>
            <w:tcBorders>
              <w:top w:val="nil"/>
              <w:left w:val="nil"/>
              <w:bottom w:val="nil"/>
              <w:right w:val="nil"/>
            </w:tcBorders>
            <w:shd w:val="clear" w:color="000000" w:fill="FCE4D6"/>
            <w:noWrap/>
            <w:vAlign w:val="bottom"/>
            <w:hideMark/>
          </w:tcPr>
          <w:p w14:paraId="446464A0"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CE4D6"/>
            <w:noWrap/>
            <w:vAlign w:val="bottom"/>
            <w:hideMark/>
          </w:tcPr>
          <w:p w14:paraId="5A75250A"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334</w:t>
            </w:r>
          </w:p>
        </w:tc>
        <w:tc>
          <w:tcPr>
            <w:tcW w:w="833" w:type="dxa"/>
            <w:tcBorders>
              <w:top w:val="nil"/>
              <w:left w:val="nil"/>
              <w:bottom w:val="nil"/>
              <w:right w:val="nil"/>
            </w:tcBorders>
            <w:shd w:val="clear" w:color="000000" w:fill="FCE4D6"/>
            <w:noWrap/>
            <w:vAlign w:val="bottom"/>
            <w:hideMark/>
          </w:tcPr>
          <w:p w14:paraId="5B1AE57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102.84</w:t>
            </w:r>
          </w:p>
        </w:tc>
        <w:tc>
          <w:tcPr>
            <w:tcW w:w="918" w:type="dxa"/>
            <w:tcBorders>
              <w:top w:val="nil"/>
              <w:left w:val="nil"/>
              <w:bottom w:val="nil"/>
              <w:right w:val="nil"/>
            </w:tcBorders>
            <w:shd w:val="clear" w:color="000000" w:fill="FCE4D6"/>
            <w:noWrap/>
            <w:vAlign w:val="bottom"/>
            <w:hideMark/>
          </w:tcPr>
          <w:p w14:paraId="31E1271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20</w:t>
            </w:r>
          </w:p>
        </w:tc>
        <w:tc>
          <w:tcPr>
            <w:tcW w:w="1139" w:type="dxa"/>
            <w:tcBorders>
              <w:top w:val="nil"/>
              <w:left w:val="nil"/>
              <w:bottom w:val="nil"/>
              <w:right w:val="nil"/>
            </w:tcBorders>
            <w:shd w:val="clear" w:color="000000" w:fill="FCE4D6"/>
            <w:noWrap/>
            <w:vAlign w:val="bottom"/>
            <w:hideMark/>
          </w:tcPr>
          <w:p w14:paraId="25A4C385"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3CED80F6"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120</w:t>
            </w:r>
          </w:p>
        </w:tc>
        <w:tc>
          <w:tcPr>
            <w:tcW w:w="1139" w:type="dxa"/>
            <w:tcBorders>
              <w:top w:val="nil"/>
              <w:left w:val="nil"/>
              <w:bottom w:val="nil"/>
              <w:right w:val="nil"/>
            </w:tcBorders>
            <w:shd w:val="clear" w:color="000000" w:fill="FCE4D6"/>
            <w:noWrap/>
            <w:vAlign w:val="bottom"/>
            <w:hideMark/>
          </w:tcPr>
          <w:p w14:paraId="7E79275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120</w:t>
            </w:r>
          </w:p>
        </w:tc>
        <w:tc>
          <w:tcPr>
            <w:tcW w:w="1111" w:type="dxa"/>
            <w:tcBorders>
              <w:top w:val="nil"/>
              <w:left w:val="nil"/>
              <w:bottom w:val="nil"/>
              <w:right w:val="nil"/>
            </w:tcBorders>
            <w:shd w:val="clear" w:color="000000" w:fill="FCE4D6"/>
            <w:noWrap/>
            <w:vAlign w:val="bottom"/>
            <w:hideMark/>
          </w:tcPr>
          <w:p w14:paraId="08E65959"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07FE55D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1930</w:t>
            </w:r>
          </w:p>
        </w:tc>
        <w:tc>
          <w:tcPr>
            <w:tcW w:w="629" w:type="dxa"/>
            <w:tcBorders>
              <w:top w:val="nil"/>
              <w:left w:val="nil"/>
              <w:bottom w:val="nil"/>
              <w:right w:val="nil"/>
            </w:tcBorders>
            <w:shd w:val="clear" w:color="000000" w:fill="FCE4D6"/>
            <w:noWrap/>
            <w:vAlign w:val="center"/>
            <w:hideMark/>
          </w:tcPr>
          <w:p w14:paraId="432F0C64"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146</w:t>
            </w:r>
          </w:p>
        </w:tc>
        <w:tc>
          <w:tcPr>
            <w:tcW w:w="915" w:type="dxa"/>
            <w:tcBorders>
              <w:top w:val="nil"/>
              <w:left w:val="nil"/>
              <w:bottom w:val="nil"/>
              <w:right w:val="nil"/>
            </w:tcBorders>
            <w:shd w:val="clear" w:color="000000" w:fill="FCE4D6"/>
            <w:noWrap/>
            <w:vAlign w:val="center"/>
            <w:hideMark/>
          </w:tcPr>
          <w:p w14:paraId="7EFB2D85"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27</w:t>
            </w:r>
          </w:p>
        </w:tc>
        <w:tc>
          <w:tcPr>
            <w:tcW w:w="1255" w:type="dxa"/>
            <w:tcBorders>
              <w:top w:val="nil"/>
              <w:left w:val="nil"/>
              <w:bottom w:val="nil"/>
              <w:right w:val="nil"/>
            </w:tcBorders>
            <w:shd w:val="clear" w:color="000000" w:fill="FCE4D6"/>
            <w:noWrap/>
            <w:vAlign w:val="center"/>
            <w:hideMark/>
          </w:tcPr>
          <w:p w14:paraId="050E3551"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361</w:t>
            </w:r>
          </w:p>
        </w:tc>
      </w:tr>
      <w:tr w:rsidR="00A84C3D" w:rsidRPr="00D85400" w14:paraId="0833368E"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213C61DF"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CE4D6"/>
            <w:noWrap/>
            <w:vAlign w:val="bottom"/>
            <w:hideMark/>
          </w:tcPr>
          <w:p w14:paraId="248367ED"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xml:space="preserve">Consultation </w:t>
            </w:r>
          </w:p>
        </w:tc>
        <w:tc>
          <w:tcPr>
            <w:tcW w:w="551" w:type="dxa"/>
            <w:tcBorders>
              <w:top w:val="nil"/>
              <w:left w:val="nil"/>
              <w:bottom w:val="nil"/>
              <w:right w:val="nil"/>
            </w:tcBorders>
            <w:shd w:val="clear" w:color="000000" w:fill="FCE4D6"/>
            <w:noWrap/>
            <w:vAlign w:val="bottom"/>
            <w:hideMark/>
          </w:tcPr>
          <w:p w14:paraId="6036C69D"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320</w:t>
            </w:r>
          </w:p>
        </w:tc>
        <w:tc>
          <w:tcPr>
            <w:tcW w:w="833" w:type="dxa"/>
            <w:tcBorders>
              <w:top w:val="nil"/>
              <w:left w:val="nil"/>
              <w:bottom w:val="nil"/>
              <w:right w:val="nil"/>
            </w:tcBorders>
            <w:shd w:val="clear" w:color="000000" w:fill="FCE4D6"/>
            <w:noWrap/>
            <w:vAlign w:val="bottom"/>
            <w:hideMark/>
          </w:tcPr>
          <w:p w14:paraId="306E54D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26.13</w:t>
            </w:r>
          </w:p>
        </w:tc>
        <w:tc>
          <w:tcPr>
            <w:tcW w:w="918" w:type="dxa"/>
            <w:tcBorders>
              <w:top w:val="nil"/>
              <w:left w:val="nil"/>
              <w:bottom w:val="nil"/>
              <w:right w:val="nil"/>
            </w:tcBorders>
            <w:shd w:val="clear" w:color="000000" w:fill="FCE4D6"/>
            <w:noWrap/>
            <w:vAlign w:val="bottom"/>
            <w:hideMark/>
          </w:tcPr>
          <w:p w14:paraId="13BAAEB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CE4D6"/>
            <w:noWrap/>
            <w:vAlign w:val="bottom"/>
            <w:hideMark/>
          </w:tcPr>
          <w:p w14:paraId="7BCCF20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006CD633"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CE4D6"/>
            <w:noWrap/>
            <w:vAlign w:val="bottom"/>
            <w:hideMark/>
          </w:tcPr>
          <w:p w14:paraId="6A62211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11" w:type="dxa"/>
            <w:tcBorders>
              <w:top w:val="nil"/>
              <w:left w:val="nil"/>
              <w:bottom w:val="nil"/>
              <w:right w:val="nil"/>
            </w:tcBorders>
            <w:shd w:val="clear" w:color="000000" w:fill="FCE4D6"/>
            <w:noWrap/>
            <w:vAlign w:val="bottom"/>
            <w:hideMark/>
          </w:tcPr>
          <w:p w14:paraId="519C62E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778AD3F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1930</w:t>
            </w:r>
          </w:p>
        </w:tc>
        <w:tc>
          <w:tcPr>
            <w:tcW w:w="629" w:type="dxa"/>
            <w:tcBorders>
              <w:top w:val="nil"/>
              <w:left w:val="nil"/>
              <w:bottom w:val="nil"/>
              <w:right w:val="nil"/>
            </w:tcBorders>
            <w:shd w:val="clear" w:color="000000" w:fill="FCE4D6"/>
            <w:noWrap/>
            <w:vAlign w:val="center"/>
            <w:hideMark/>
          </w:tcPr>
          <w:p w14:paraId="23F19BD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261</w:t>
            </w:r>
          </w:p>
        </w:tc>
        <w:tc>
          <w:tcPr>
            <w:tcW w:w="915" w:type="dxa"/>
            <w:tcBorders>
              <w:top w:val="nil"/>
              <w:left w:val="nil"/>
              <w:bottom w:val="nil"/>
              <w:right w:val="nil"/>
            </w:tcBorders>
            <w:shd w:val="clear" w:color="000000" w:fill="FCE4D6"/>
            <w:noWrap/>
            <w:vAlign w:val="center"/>
            <w:hideMark/>
          </w:tcPr>
          <w:p w14:paraId="06F4787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41</w:t>
            </w:r>
          </w:p>
        </w:tc>
        <w:tc>
          <w:tcPr>
            <w:tcW w:w="1255" w:type="dxa"/>
            <w:tcBorders>
              <w:top w:val="nil"/>
              <w:left w:val="nil"/>
              <w:bottom w:val="nil"/>
              <w:right w:val="nil"/>
            </w:tcBorders>
            <w:shd w:val="clear" w:color="000000" w:fill="FCE4D6"/>
            <w:noWrap/>
            <w:vAlign w:val="center"/>
            <w:hideMark/>
          </w:tcPr>
          <w:p w14:paraId="6BBE8CFA"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361</w:t>
            </w:r>
          </w:p>
        </w:tc>
      </w:tr>
      <w:tr w:rsidR="00A84C3D" w:rsidRPr="00D85400" w14:paraId="6A6DCB16"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2FC09012"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CE4D6"/>
            <w:noWrap/>
            <w:vAlign w:val="bottom"/>
            <w:hideMark/>
          </w:tcPr>
          <w:p w14:paraId="0963DC02"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Drugs</w:t>
            </w:r>
          </w:p>
        </w:tc>
        <w:tc>
          <w:tcPr>
            <w:tcW w:w="551" w:type="dxa"/>
            <w:tcBorders>
              <w:top w:val="nil"/>
              <w:left w:val="nil"/>
              <w:bottom w:val="nil"/>
              <w:right w:val="nil"/>
            </w:tcBorders>
            <w:shd w:val="clear" w:color="000000" w:fill="FCE4D6"/>
            <w:noWrap/>
            <w:vAlign w:val="bottom"/>
            <w:hideMark/>
          </w:tcPr>
          <w:p w14:paraId="56FBE78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318</w:t>
            </w:r>
          </w:p>
        </w:tc>
        <w:tc>
          <w:tcPr>
            <w:tcW w:w="833" w:type="dxa"/>
            <w:tcBorders>
              <w:top w:val="nil"/>
              <w:left w:val="nil"/>
              <w:bottom w:val="nil"/>
              <w:right w:val="nil"/>
            </w:tcBorders>
            <w:shd w:val="clear" w:color="000000" w:fill="FCE4D6"/>
            <w:noWrap/>
            <w:vAlign w:val="bottom"/>
            <w:hideMark/>
          </w:tcPr>
          <w:p w14:paraId="18EF209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46.23</w:t>
            </w:r>
          </w:p>
        </w:tc>
        <w:tc>
          <w:tcPr>
            <w:tcW w:w="918" w:type="dxa"/>
            <w:tcBorders>
              <w:top w:val="nil"/>
              <w:left w:val="nil"/>
              <w:bottom w:val="nil"/>
              <w:right w:val="nil"/>
            </w:tcBorders>
            <w:shd w:val="clear" w:color="000000" w:fill="FCE4D6"/>
            <w:noWrap/>
            <w:vAlign w:val="bottom"/>
            <w:hideMark/>
          </w:tcPr>
          <w:p w14:paraId="28C1C07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CE4D6"/>
            <w:noWrap/>
            <w:vAlign w:val="bottom"/>
            <w:hideMark/>
          </w:tcPr>
          <w:p w14:paraId="2C020C0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6594E84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30</w:t>
            </w:r>
          </w:p>
        </w:tc>
        <w:tc>
          <w:tcPr>
            <w:tcW w:w="1139" w:type="dxa"/>
            <w:tcBorders>
              <w:top w:val="nil"/>
              <w:left w:val="nil"/>
              <w:bottom w:val="nil"/>
              <w:right w:val="nil"/>
            </w:tcBorders>
            <w:shd w:val="clear" w:color="000000" w:fill="FCE4D6"/>
            <w:noWrap/>
            <w:vAlign w:val="bottom"/>
            <w:hideMark/>
          </w:tcPr>
          <w:p w14:paraId="1C9F9CF3"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30</w:t>
            </w:r>
          </w:p>
        </w:tc>
        <w:tc>
          <w:tcPr>
            <w:tcW w:w="1111" w:type="dxa"/>
            <w:tcBorders>
              <w:top w:val="nil"/>
              <w:left w:val="nil"/>
              <w:bottom w:val="nil"/>
              <w:right w:val="nil"/>
            </w:tcBorders>
            <w:shd w:val="clear" w:color="000000" w:fill="FCE4D6"/>
            <w:noWrap/>
            <w:vAlign w:val="bottom"/>
            <w:hideMark/>
          </w:tcPr>
          <w:p w14:paraId="3254CFC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7AB2B87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1700</w:t>
            </w:r>
          </w:p>
        </w:tc>
        <w:tc>
          <w:tcPr>
            <w:tcW w:w="629" w:type="dxa"/>
            <w:tcBorders>
              <w:top w:val="nil"/>
              <w:left w:val="nil"/>
              <w:bottom w:val="nil"/>
              <w:right w:val="nil"/>
            </w:tcBorders>
            <w:shd w:val="clear" w:color="000000" w:fill="FCE4D6"/>
            <w:noWrap/>
            <w:vAlign w:val="center"/>
            <w:hideMark/>
          </w:tcPr>
          <w:p w14:paraId="355A89A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206</w:t>
            </w:r>
          </w:p>
        </w:tc>
        <w:tc>
          <w:tcPr>
            <w:tcW w:w="915" w:type="dxa"/>
            <w:tcBorders>
              <w:top w:val="nil"/>
              <w:left w:val="nil"/>
              <w:bottom w:val="nil"/>
              <w:right w:val="nil"/>
            </w:tcBorders>
            <w:shd w:val="clear" w:color="000000" w:fill="FCE4D6"/>
            <w:noWrap/>
            <w:vAlign w:val="center"/>
            <w:hideMark/>
          </w:tcPr>
          <w:p w14:paraId="6D6004A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43</w:t>
            </w:r>
          </w:p>
        </w:tc>
        <w:tc>
          <w:tcPr>
            <w:tcW w:w="1255" w:type="dxa"/>
            <w:tcBorders>
              <w:top w:val="nil"/>
              <w:left w:val="nil"/>
              <w:bottom w:val="nil"/>
              <w:right w:val="nil"/>
            </w:tcBorders>
            <w:shd w:val="clear" w:color="000000" w:fill="FCE4D6"/>
            <w:noWrap/>
            <w:vAlign w:val="center"/>
            <w:hideMark/>
          </w:tcPr>
          <w:p w14:paraId="179FD9A8"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361</w:t>
            </w:r>
          </w:p>
        </w:tc>
      </w:tr>
      <w:tr w:rsidR="00A84C3D" w:rsidRPr="00D85400" w14:paraId="5FF58165"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1114E8A8"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CE4D6"/>
            <w:noWrap/>
            <w:vAlign w:val="bottom"/>
            <w:hideMark/>
          </w:tcPr>
          <w:p w14:paraId="6A2E2A74"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Wound dressing</w:t>
            </w:r>
          </w:p>
        </w:tc>
        <w:tc>
          <w:tcPr>
            <w:tcW w:w="551" w:type="dxa"/>
            <w:tcBorders>
              <w:top w:val="nil"/>
              <w:left w:val="nil"/>
              <w:bottom w:val="nil"/>
              <w:right w:val="nil"/>
            </w:tcBorders>
            <w:shd w:val="clear" w:color="000000" w:fill="FCE4D6"/>
            <w:noWrap/>
            <w:vAlign w:val="bottom"/>
            <w:hideMark/>
          </w:tcPr>
          <w:p w14:paraId="081F918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327</w:t>
            </w:r>
          </w:p>
        </w:tc>
        <w:tc>
          <w:tcPr>
            <w:tcW w:w="833" w:type="dxa"/>
            <w:tcBorders>
              <w:top w:val="nil"/>
              <w:left w:val="nil"/>
              <w:bottom w:val="nil"/>
              <w:right w:val="nil"/>
            </w:tcBorders>
            <w:shd w:val="clear" w:color="000000" w:fill="FCE4D6"/>
            <w:noWrap/>
            <w:vAlign w:val="bottom"/>
            <w:hideMark/>
          </w:tcPr>
          <w:p w14:paraId="3E1F161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34.51</w:t>
            </w:r>
          </w:p>
        </w:tc>
        <w:tc>
          <w:tcPr>
            <w:tcW w:w="918" w:type="dxa"/>
            <w:tcBorders>
              <w:top w:val="nil"/>
              <w:left w:val="nil"/>
              <w:bottom w:val="nil"/>
              <w:right w:val="nil"/>
            </w:tcBorders>
            <w:shd w:val="clear" w:color="000000" w:fill="FCE4D6"/>
            <w:noWrap/>
            <w:vAlign w:val="bottom"/>
            <w:hideMark/>
          </w:tcPr>
          <w:p w14:paraId="499FBB69"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CE4D6"/>
            <w:noWrap/>
            <w:vAlign w:val="bottom"/>
            <w:hideMark/>
          </w:tcPr>
          <w:p w14:paraId="0FE58E6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7495B8E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30</w:t>
            </w:r>
          </w:p>
        </w:tc>
        <w:tc>
          <w:tcPr>
            <w:tcW w:w="1139" w:type="dxa"/>
            <w:tcBorders>
              <w:top w:val="nil"/>
              <w:left w:val="nil"/>
              <w:bottom w:val="nil"/>
              <w:right w:val="nil"/>
            </w:tcBorders>
            <w:shd w:val="clear" w:color="000000" w:fill="FCE4D6"/>
            <w:noWrap/>
            <w:vAlign w:val="bottom"/>
            <w:hideMark/>
          </w:tcPr>
          <w:p w14:paraId="2EE420F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30</w:t>
            </w:r>
          </w:p>
        </w:tc>
        <w:tc>
          <w:tcPr>
            <w:tcW w:w="1111" w:type="dxa"/>
            <w:tcBorders>
              <w:top w:val="nil"/>
              <w:left w:val="nil"/>
              <w:bottom w:val="nil"/>
              <w:right w:val="nil"/>
            </w:tcBorders>
            <w:shd w:val="clear" w:color="000000" w:fill="FCE4D6"/>
            <w:noWrap/>
            <w:vAlign w:val="bottom"/>
            <w:hideMark/>
          </w:tcPr>
          <w:p w14:paraId="00D12E26"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73E424C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750</w:t>
            </w:r>
          </w:p>
        </w:tc>
        <w:tc>
          <w:tcPr>
            <w:tcW w:w="629" w:type="dxa"/>
            <w:tcBorders>
              <w:top w:val="nil"/>
              <w:left w:val="nil"/>
              <w:bottom w:val="nil"/>
              <w:right w:val="nil"/>
            </w:tcBorders>
            <w:shd w:val="clear" w:color="000000" w:fill="FCE4D6"/>
            <w:noWrap/>
            <w:vAlign w:val="center"/>
            <w:hideMark/>
          </w:tcPr>
          <w:p w14:paraId="12647A6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227</w:t>
            </w:r>
          </w:p>
        </w:tc>
        <w:tc>
          <w:tcPr>
            <w:tcW w:w="915" w:type="dxa"/>
            <w:tcBorders>
              <w:top w:val="nil"/>
              <w:left w:val="nil"/>
              <w:bottom w:val="nil"/>
              <w:right w:val="nil"/>
            </w:tcBorders>
            <w:shd w:val="clear" w:color="000000" w:fill="FCE4D6"/>
            <w:noWrap/>
            <w:vAlign w:val="center"/>
            <w:hideMark/>
          </w:tcPr>
          <w:p w14:paraId="33B8B422"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34</w:t>
            </w:r>
          </w:p>
        </w:tc>
        <w:tc>
          <w:tcPr>
            <w:tcW w:w="1255" w:type="dxa"/>
            <w:tcBorders>
              <w:top w:val="nil"/>
              <w:left w:val="nil"/>
              <w:bottom w:val="nil"/>
              <w:right w:val="nil"/>
            </w:tcBorders>
            <w:shd w:val="clear" w:color="000000" w:fill="FCE4D6"/>
            <w:noWrap/>
            <w:vAlign w:val="center"/>
            <w:hideMark/>
          </w:tcPr>
          <w:p w14:paraId="4FE359B6"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361</w:t>
            </w:r>
          </w:p>
        </w:tc>
      </w:tr>
      <w:tr w:rsidR="00A84C3D" w:rsidRPr="00D85400" w14:paraId="0004451B"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6871D735"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Non-medical expenditure</w:t>
            </w:r>
          </w:p>
        </w:tc>
        <w:tc>
          <w:tcPr>
            <w:tcW w:w="1603" w:type="dxa"/>
            <w:tcBorders>
              <w:top w:val="nil"/>
              <w:left w:val="nil"/>
              <w:bottom w:val="nil"/>
              <w:right w:val="nil"/>
            </w:tcBorders>
            <w:shd w:val="clear" w:color="000000" w:fill="FCE4D6"/>
            <w:noWrap/>
            <w:vAlign w:val="bottom"/>
            <w:hideMark/>
          </w:tcPr>
          <w:p w14:paraId="7259EC16"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CE4D6"/>
            <w:noWrap/>
            <w:vAlign w:val="bottom"/>
            <w:hideMark/>
          </w:tcPr>
          <w:p w14:paraId="7EC2EE0B"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357</w:t>
            </w:r>
          </w:p>
        </w:tc>
        <w:tc>
          <w:tcPr>
            <w:tcW w:w="833" w:type="dxa"/>
            <w:tcBorders>
              <w:top w:val="nil"/>
              <w:left w:val="nil"/>
              <w:bottom w:val="nil"/>
              <w:right w:val="nil"/>
            </w:tcBorders>
            <w:shd w:val="clear" w:color="000000" w:fill="FCE4D6"/>
            <w:noWrap/>
            <w:vAlign w:val="bottom"/>
            <w:hideMark/>
          </w:tcPr>
          <w:p w14:paraId="1733052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72.58</w:t>
            </w:r>
          </w:p>
        </w:tc>
        <w:tc>
          <w:tcPr>
            <w:tcW w:w="918" w:type="dxa"/>
            <w:tcBorders>
              <w:top w:val="nil"/>
              <w:left w:val="nil"/>
              <w:bottom w:val="nil"/>
              <w:right w:val="nil"/>
            </w:tcBorders>
            <w:shd w:val="clear" w:color="000000" w:fill="FCE4D6"/>
            <w:noWrap/>
            <w:vAlign w:val="bottom"/>
            <w:hideMark/>
          </w:tcPr>
          <w:p w14:paraId="1B584A1C"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20</w:t>
            </w:r>
          </w:p>
        </w:tc>
        <w:tc>
          <w:tcPr>
            <w:tcW w:w="1139" w:type="dxa"/>
            <w:tcBorders>
              <w:top w:val="nil"/>
              <w:left w:val="nil"/>
              <w:bottom w:val="nil"/>
              <w:right w:val="nil"/>
            </w:tcBorders>
            <w:shd w:val="clear" w:color="000000" w:fill="FCE4D6"/>
            <w:noWrap/>
            <w:vAlign w:val="bottom"/>
            <w:hideMark/>
          </w:tcPr>
          <w:p w14:paraId="251FD177"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50B38C09"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84</w:t>
            </w:r>
          </w:p>
        </w:tc>
        <w:tc>
          <w:tcPr>
            <w:tcW w:w="1139" w:type="dxa"/>
            <w:tcBorders>
              <w:top w:val="nil"/>
              <w:left w:val="nil"/>
              <w:bottom w:val="nil"/>
              <w:right w:val="nil"/>
            </w:tcBorders>
            <w:shd w:val="clear" w:color="000000" w:fill="FCE4D6"/>
            <w:noWrap/>
            <w:vAlign w:val="bottom"/>
            <w:hideMark/>
          </w:tcPr>
          <w:p w14:paraId="13100BE4"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84</w:t>
            </w:r>
          </w:p>
        </w:tc>
        <w:tc>
          <w:tcPr>
            <w:tcW w:w="1111" w:type="dxa"/>
            <w:tcBorders>
              <w:top w:val="nil"/>
              <w:left w:val="nil"/>
              <w:bottom w:val="nil"/>
              <w:right w:val="nil"/>
            </w:tcBorders>
            <w:shd w:val="clear" w:color="000000" w:fill="FCE4D6"/>
            <w:noWrap/>
            <w:vAlign w:val="bottom"/>
            <w:hideMark/>
          </w:tcPr>
          <w:p w14:paraId="69A4DC67"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74A84C8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1440</w:t>
            </w:r>
          </w:p>
        </w:tc>
        <w:tc>
          <w:tcPr>
            <w:tcW w:w="629" w:type="dxa"/>
            <w:tcBorders>
              <w:top w:val="nil"/>
              <w:left w:val="nil"/>
              <w:bottom w:val="nil"/>
              <w:right w:val="nil"/>
            </w:tcBorders>
            <w:shd w:val="clear" w:color="000000" w:fill="FCE4D6"/>
            <w:noWrap/>
            <w:vAlign w:val="center"/>
            <w:hideMark/>
          </w:tcPr>
          <w:p w14:paraId="778DEE6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145</w:t>
            </w:r>
          </w:p>
        </w:tc>
        <w:tc>
          <w:tcPr>
            <w:tcW w:w="915" w:type="dxa"/>
            <w:tcBorders>
              <w:top w:val="nil"/>
              <w:left w:val="nil"/>
              <w:bottom w:val="nil"/>
              <w:right w:val="nil"/>
            </w:tcBorders>
            <w:shd w:val="clear" w:color="000000" w:fill="FCE4D6"/>
            <w:noWrap/>
            <w:vAlign w:val="center"/>
            <w:hideMark/>
          </w:tcPr>
          <w:p w14:paraId="1B00BBC5"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w:t>
            </w:r>
          </w:p>
        </w:tc>
        <w:tc>
          <w:tcPr>
            <w:tcW w:w="1255" w:type="dxa"/>
            <w:tcBorders>
              <w:top w:val="nil"/>
              <w:left w:val="nil"/>
              <w:bottom w:val="nil"/>
              <w:right w:val="nil"/>
            </w:tcBorders>
            <w:shd w:val="clear" w:color="000000" w:fill="FCE4D6"/>
            <w:noWrap/>
            <w:vAlign w:val="center"/>
            <w:hideMark/>
          </w:tcPr>
          <w:p w14:paraId="063024E6"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361</w:t>
            </w:r>
          </w:p>
        </w:tc>
      </w:tr>
      <w:tr w:rsidR="00A84C3D" w:rsidRPr="00D85400" w14:paraId="3972A7F6"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3EDBBD1A"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CE4D6"/>
            <w:noWrap/>
            <w:vAlign w:val="bottom"/>
            <w:hideMark/>
          </w:tcPr>
          <w:p w14:paraId="0EF2734E"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Food/Accommodation</w:t>
            </w:r>
          </w:p>
        </w:tc>
        <w:tc>
          <w:tcPr>
            <w:tcW w:w="551" w:type="dxa"/>
            <w:tcBorders>
              <w:top w:val="nil"/>
              <w:left w:val="nil"/>
              <w:bottom w:val="nil"/>
              <w:right w:val="nil"/>
            </w:tcBorders>
            <w:shd w:val="clear" w:color="000000" w:fill="FCE4D6"/>
            <w:noWrap/>
            <w:vAlign w:val="bottom"/>
            <w:hideMark/>
          </w:tcPr>
          <w:p w14:paraId="063E250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342</w:t>
            </w:r>
          </w:p>
        </w:tc>
        <w:tc>
          <w:tcPr>
            <w:tcW w:w="833" w:type="dxa"/>
            <w:tcBorders>
              <w:top w:val="nil"/>
              <w:left w:val="nil"/>
              <w:bottom w:val="nil"/>
              <w:right w:val="nil"/>
            </w:tcBorders>
            <w:shd w:val="clear" w:color="000000" w:fill="FCE4D6"/>
            <w:noWrap/>
            <w:vAlign w:val="bottom"/>
            <w:hideMark/>
          </w:tcPr>
          <w:p w14:paraId="191FE932"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5.06</w:t>
            </w:r>
          </w:p>
        </w:tc>
        <w:tc>
          <w:tcPr>
            <w:tcW w:w="918" w:type="dxa"/>
            <w:tcBorders>
              <w:top w:val="nil"/>
              <w:left w:val="nil"/>
              <w:bottom w:val="nil"/>
              <w:right w:val="nil"/>
            </w:tcBorders>
            <w:shd w:val="clear" w:color="000000" w:fill="FCE4D6"/>
            <w:noWrap/>
            <w:vAlign w:val="bottom"/>
            <w:hideMark/>
          </w:tcPr>
          <w:p w14:paraId="7841E09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CE4D6"/>
            <w:noWrap/>
            <w:vAlign w:val="bottom"/>
            <w:hideMark/>
          </w:tcPr>
          <w:p w14:paraId="1252720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7FEE2B2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CE4D6"/>
            <w:noWrap/>
            <w:vAlign w:val="bottom"/>
            <w:hideMark/>
          </w:tcPr>
          <w:p w14:paraId="6EFB17A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11" w:type="dxa"/>
            <w:tcBorders>
              <w:top w:val="nil"/>
              <w:left w:val="nil"/>
              <w:bottom w:val="nil"/>
              <w:right w:val="nil"/>
            </w:tcBorders>
            <w:shd w:val="clear" w:color="000000" w:fill="FCE4D6"/>
            <w:noWrap/>
            <w:vAlign w:val="bottom"/>
            <w:hideMark/>
          </w:tcPr>
          <w:p w14:paraId="31C6D4B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33DAED69"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360</w:t>
            </w:r>
          </w:p>
        </w:tc>
        <w:tc>
          <w:tcPr>
            <w:tcW w:w="629" w:type="dxa"/>
            <w:tcBorders>
              <w:top w:val="nil"/>
              <w:left w:val="nil"/>
              <w:bottom w:val="nil"/>
              <w:right w:val="nil"/>
            </w:tcBorders>
            <w:shd w:val="clear" w:color="000000" w:fill="FCE4D6"/>
            <w:noWrap/>
            <w:vAlign w:val="center"/>
            <w:hideMark/>
          </w:tcPr>
          <w:p w14:paraId="70D29DD3"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304</w:t>
            </w:r>
          </w:p>
        </w:tc>
        <w:tc>
          <w:tcPr>
            <w:tcW w:w="915" w:type="dxa"/>
            <w:tcBorders>
              <w:top w:val="nil"/>
              <w:left w:val="nil"/>
              <w:bottom w:val="nil"/>
              <w:right w:val="nil"/>
            </w:tcBorders>
            <w:shd w:val="clear" w:color="000000" w:fill="FCE4D6"/>
            <w:noWrap/>
            <w:vAlign w:val="center"/>
            <w:hideMark/>
          </w:tcPr>
          <w:p w14:paraId="5AFD88D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19</w:t>
            </w:r>
          </w:p>
        </w:tc>
        <w:tc>
          <w:tcPr>
            <w:tcW w:w="1255" w:type="dxa"/>
            <w:tcBorders>
              <w:top w:val="nil"/>
              <w:left w:val="nil"/>
              <w:bottom w:val="nil"/>
              <w:right w:val="nil"/>
            </w:tcBorders>
            <w:shd w:val="clear" w:color="000000" w:fill="FCE4D6"/>
            <w:noWrap/>
            <w:vAlign w:val="center"/>
            <w:hideMark/>
          </w:tcPr>
          <w:p w14:paraId="4B7743D9"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361</w:t>
            </w:r>
          </w:p>
        </w:tc>
      </w:tr>
      <w:tr w:rsidR="00A84C3D" w:rsidRPr="00D85400" w14:paraId="1993286A"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7EA250D2"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CE4D6"/>
            <w:noWrap/>
            <w:vAlign w:val="bottom"/>
            <w:hideMark/>
          </w:tcPr>
          <w:p w14:paraId="34037AEE"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Transportation</w:t>
            </w:r>
          </w:p>
        </w:tc>
        <w:tc>
          <w:tcPr>
            <w:tcW w:w="551" w:type="dxa"/>
            <w:tcBorders>
              <w:top w:val="nil"/>
              <w:left w:val="nil"/>
              <w:bottom w:val="nil"/>
              <w:right w:val="nil"/>
            </w:tcBorders>
            <w:shd w:val="clear" w:color="000000" w:fill="FCE4D6"/>
            <w:noWrap/>
            <w:vAlign w:val="bottom"/>
            <w:hideMark/>
          </w:tcPr>
          <w:p w14:paraId="048FD302"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355</w:t>
            </w:r>
          </w:p>
        </w:tc>
        <w:tc>
          <w:tcPr>
            <w:tcW w:w="833" w:type="dxa"/>
            <w:tcBorders>
              <w:top w:val="nil"/>
              <w:left w:val="nil"/>
              <w:bottom w:val="nil"/>
              <w:right w:val="nil"/>
            </w:tcBorders>
            <w:shd w:val="clear" w:color="000000" w:fill="FCE4D6"/>
            <w:noWrap/>
            <w:vAlign w:val="bottom"/>
            <w:hideMark/>
          </w:tcPr>
          <w:p w14:paraId="1C9E9F56"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68.12</w:t>
            </w:r>
          </w:p>
        </w:tc>
        <w:tc>
          <w:tcPr>
            <w:tcW w:w="918" w:type="dxa"/>
            <w:tcBorders>
              <w:top w:val="nil"/>
              <w:left w:val="nil"/>
              <w:bottom w:val="nil"/>
              <w:right w:val="nil"/>
            </w:tcBorders>
            <w:shd w:val="clear" w:color="000000" w:fill="FCE4D6"/>
            <w:noWrap/>
            <w:vAlign w:val="bottom"/>
            <w:hideMark/>
          </w:tcPr>
          <w:p w14:paraId="0C53752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14</w:t>
            </w:r>
          </w:p>
        </w:tc>
        <w:tc>
          <w:tcPr>
            <w:tcW w:w="1139" w:type="dxa"/>
            <w:tcBorders>
              <w:top w:val="nil"/>
              <w:left w:val="nil"/>
              <w:bottom w:val="nil"/>
              <w:right w:val="nil"/>
            </w:tcBorders>
            <w:shd w:val="clear" w:color="000000" w:fill="FCE4D6"/>
            <w:noWrap/>
            <w:vAlign w:val="bottom"/>
            <w:hideMark/>
          </w:tcPr>
          <w:p w14:paraId="78C1CA2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3D763A53"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80</w:t>
            </w:r>
          </w:p>
        </w:tc>
        <w:tc>
          <w:tcPr>
            <w:tcW w:w="1139" w:type="dxa"/>
            <w:tcBorders>
              <w:top w:val="nil"/>
              <w:left w:val="nil"/>
              <w:bottom w:val="nil"/>
              <w:right w:val="nil"/>
            </w:tcBorders>
            <w:shd w:val="clear" w:color="000000" w:fill="FCE4D6"/>
            <w:noWrap/>
            <w:vAlign w:val="bottom"/>
            <w:hideMark/>
          </w:tcPr>
          <w:p w14:paraId="7BA8667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80</w:t>
            </w:r>
          </w:p>
        </w:tc>
        <w:tc>
          <w:tcPr>
            <w:tcW w:w="1111" w:type="dxa"/>
            <w:tcBorders>
              <w:top w:val="nil"/>
              <w:left w:val="nil"/>
              <w:bottom w:val="nil"/>
              <w:right w:val="nil"/>
            </w:tcBorders>
            <w:shd w:val="clear" w:color="000000" w:fill="FCE4D6"/>
            <w:noWrap/>
            <w:vAlign w:val="bottom"/>
            <w:hideMark/>
          </w:tcPr>
          <w:p w14:paraId="06705ED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1FF33626"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1440</w:t>
            </w:r>
          </w:p>
        </w:tc>
        <w:tc>
          <w:tcPr>
            <w:tcW w:w="629" w:type="dxa"/>
            <w:tcBorders>
              <w:top w:val="nil"/>
              <w:left w:val="nil"/>
              <w:bottom w:val="nil"/>
              <w:right w:val="nil"/>
            </w:tcBorders>
            <w:shd w:val="clear" w:color="000000" w:fill="FCE4D6"/>
            <w:noWrap/>
            <w:vAlign w:val="center"/>
            <w:hideMark/>
          </w:tcPr>
          <w:p w14:paraId="507113B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151</w:t>
            </w:r>
          </w:p>
        </w:tc>
        <w:tc>
          <w:tcPr>
            <w:tcW w:w="915" w:type="dxa"/>
            <w:tcBorders>
              <w:top w:val="nil"/>
              <w:left w:val="nil"/>
              <w:bottom w:val="nil"/>
              <w:right w:val="nil"/>
            </w:tcBorders>
            <w:shd w:val="clear" w:color="000000" w:fill="FCE4D6"/>
            <w:noWrap/>
            <w:vAlign w:val="center"/>
            <w:hideMark/>
          </w:tcPr>
          <w:p w14:paraId="1D0D3682"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6</w:t>
            </w:r>
          </w:p>
        </w:tc>
        <w:tc>
          <w:tcPr>
            <w:tcW w:w="1255" w:type="dxa"/>
            <w:tcBorders>
              <w:top w:val="nil"/>
              <w:left w:val="nil"/>
              <w:bottom w:val="nil"/>
              <w:right w:val="nil"/>
            </w:tcBorders>
            <w:shd w:val="clear" w:color="000000" w:fill="FCE4D6"/>
            <w:noWrap/>
            <w:vAlign w:val="center"/>
            <w:hideMark/>
          </w:tcPr>
          <w:p w14:paraId="1EF0DE76"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361</w:t>
            </w:r>
          </w:p>
        </w:tc>
      </w:tr>
      <w:tr w:rsidR="00A84C3D" w:rsidRPr="00D85400" w14:paraId="08C0E803"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3D82324A"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 expenditure (medical and non-medical) [A]</w:t>
            </w:r>
          </w:p>
        </w:tc>
        <w:tc>
          <w:tcPr>
            <w:tcW w:w="1603" w:type="dxa"/>
            <w:tcBorders>
              <w:top w:val="nil"/>
              <w:left w:val="nil"/>
              <w:bottom w:val="nil"/>
              <w:right w:val="nil"/>
            </w:tcBorders>
            <w:shd w:val="clear" w:color="000000" w:fill="FCE4D6"/>
            <w:noWrap/>
            <w:vAlign w:val="bottom"/>
            <w:hideMark/>
          </w:tcPr>
          <w:p w14:paraId="46D01B2C"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CE4D6"/>
            <w:noWrap/>
            <w:vAlign w:val="bottom"/>
            <w:hideMark/>
          </w:tcPr>
          <w:p w14:paraId="38AF3C1B"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358</w:t>
            </w:r>
          </w:p>
        </w:tc>
        <w:tc>
          <w:tcPr>
            <w:tcW w:w="833" w:type="dxa"/>
            <w:tcBorders>
              <w:top w:val="nil"/>
              <w:left w:val="nil"/>
              <w:bottom w:val="nil"/>
              <w:right w:val="nil"/>
            </w:tcBorders>
            <w:shd w:val="clear" w:color="000000" w:fill="FCE4D6"/>
            <w:noWrap/>
            <w:vAlign w:val="bottom"/>
            <w:hideMark/>
          </w:tcPr>
          <w:p w14:paraId="35A19879"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168.32</w:t>
            </w:r>
          </w:p>
        </w:tc>
        <w:tc>
          <w:tcPr>
            <w:tcW w:w="918" w:type="dxa"/>
            <w:tcBorders>
              <w:top w:val="nil"/>
              <w:left w:val="nil"/>
              <w:bottom w:val="nil"/>
              <w:right w:val="nil"/>
            </w:tcBorders>
            <w:shd w:val="clear" w:color="000000" w:fill="FCE4D6"/>
            <w:noWrap/>
            <w:vAlign w:val="bottom"/>
            <w:hideMark/>
          </w:tcPr>
          <w:p w14:paraId="13632A6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60</w:t>
            </w:r>
          </w:p>
        </w:tc>
        <w:tc>
          <w:tcPr>
            <w:tcW w:w="1139" w:type="dxa"/>
            <w:tcBorders>
              <w:top w:val="nil"/>
              <w:left w:val="nil"/>
              <w:bottom w:val="nil"/>
              <w:right w:val="nil"/>
            </w:tcBorders>
            <w:shd w:val="clear" w:color="000000" w:fill="FCE4D6"/>
            <w:noWrap/>
            <w:vAlign w:val="bottom"/>
            <w:hideMark/>
          </w:tcPr>
          <w:p w14:paraId="5E5F9AF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w:t>
            </w:r>
          </w:p>
        </w:tc>
        <w:tc>
          <w:tcPr>
            <w:tcW w:w="1376" w:type="dxa"/>
            <w:tcBorders>
              <w:top w:val="nil"/>
              <w:left w:val="nil"/>
              <w:bottom w:val="nil"/>
              <w:right w:val="nil"/>
            </w:tcBorders>
            <w:shd w:val="clear" w:color="000000" w:fill="FCE4D6"/>
            <w:noWrap/>
            <w:vAlign w:val="bottom"/>
            <w:hideMark/>
          </w:tcPr>
          <w:p w14:paraId="14C81FB7"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208</w:t>
            </w:r>
          </w:p>
        </w:tc>
        <w:tc>
          <w:tcPr>
            <w:tcW w:w="1139" w:type="dxa"/>
            <w:tcBorders>
              <w:top w:val="nil"/>
              <w:left w:val="nil"/>
              <w:bottom w:val="nil"/>
              <w:right w:val="nil"/>
            </w:tcBorders>
            <w:shd w:val="clear" w:color="000000" w:fill="FCE4D6"/>
            <w:noWrap/>
            <w:vAlign w:val="bottom"/>
            <w:hideMark/>
          </w:tcPr>
          <w:p w14:paraId="5C75753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210</w:t>
            </w:r>
          </w:p>
        </w:tc>
        <w:tc>
          <w:tcPr>
            <w:tcW w:w="1111" w:type="dxa"/>
            <w:tcBorders>
              <w:top w:val="nil"/>
              <w:left w:val="nil"/>
              <w:bottom w:val="nil"/>
              <w:right w:val="nil"/>
            </w:tcBorders>
            <w:shd w:val="clear" w:color="000000" w:fill="FCE4D6"/>
            <w:noWrap/>
            <w:vAlign w:val="bottom"/>
            <w:hideMark/>
          </w:tcPr>
          <w:p w14:paraId="211F831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50F60D8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3190</w:t>
            </w:r>
          </w:p>
        </w:tc>
        <w:tc>
          <w:tcPr>
            <w:tcW w:w="629" w:type="dxa"/>
            <w:tcBorders>
              <w:top w:val="nil"/>
              <w:left w:val="nil"/>
              <w:bottom w:val="nil"/>
              <w:right w:val="nil"/>
            </w:tcBorders>
            <w:shd w:val="clear" w:color="000000" w:fill="FCE4D6"/>
            <w:noWrap/>
            <w:vAlign w:val="center"/>
            <w:hideMark/>
          </w:tcPr>
          <w:p w14:paraId="0A7303D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87</w:t>
            </w:r>
          </w:p>
        </w:tc>
        <w:tc>
          <w:tcPr>
            <w:tcW w:w="915" w:type="dxa"/>
            <w:tcBorders>
              <w:top w:val="nil"/>
              <w:left w:val="nil"/>
              <w:bottom w:val="nil"/>
              <w:right w:val="nil"/>
            </w:tcBorders>
            <w:shd w:val="clear" w:color="000000" w:fill="FCE4D6"/>
            <w:noWrap/>
            <w:vAlign w:val="center"/>
            <w:hideMark/>
          </w:tcPr>
          <w:p w14:paraId="7967F1C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w:t>
            </w:r>
          </w:p>
        </w:tc>
        <w:tc>
          <w:tcPr>
            <w:tcW w:w="1255" w:type="dxa"/>
            <w:tcBorders>
              <w:top w:val="nil"/>
              <w:left w:val="nil"/>
              <w:bottom w:val="nil"/>
              <w:right w:val="nil"/>
            </w:tcBorders>
            <w:shd w:val="clear" w:color="000000" w:fill="FCE4D6"/>
            <w:noWrap/>
            <w:vAlign w:val="center"/>
            <w:hideMark/>
          </w:tcPr>
          <w:p w14:paraId="23B242FF"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361</w:t>
            </w:r>
          </w:p>
        </w:tc>
      </w:tr>
      <w:tr w:rsidR="00A84C3D" w:rsidRPr="00D85400" w14:paraId="7A415216"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6B91777B"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 cost (imputed)</w:t>
            </w:r>
          </w:p>
        </w:tc>
        <w:tc>
          <w:tcPr>
            <w:tcW w:w="1603" w:type="dxa"/>
            <w:tcBorders>
              <w:top w:val="nil"/>
              <w:left w:val="nil"/>
              <w:bottom w:val="nil"/>
              <w:right w:val="nil"/>
            </w:tcBorders>
            <w:shd w:val="clear" w:color="000000" w:fill="FCE4D6"/>
            <w:noWrap/>
            <w:vAlign w:val="bottom"/>
            <w:hideMark/>
          </w:tcPr>
          <w:p w14:paraId="46A192F5"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 </w:t>
            </w:r>
          </w:p>
        </w:tc>
        <w:tc>
          <w:tcPr>
            <w:tcW w:w="551" w:type="dxa"/>
            <w:tcBorders>
              <w:top w:val="nil"/>
              <w:left w:val="nil"/>
              <w:bottom w:val="nil"/>
              <w:right w:val="nil"/>
            </w:tcBorders>
            <w:shd w:val="clear" w:color="000000" w:fill="FCE4D6"/>
            <w:noWrap/>
            <w:vAlign w:val="bottom"/>
            <w:hideMark/>
          </w:tcPr>
          <w:p w14:paraId="3F8FA2C9"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361</w:t>
            </w:r>
          </w:p>
        </w:tc>
        <w:tc>
          <w:tcPr>
            <w:tcW w:w="833" w:type="dxa"/>
            <w:tcBorders>
              <w:top w:val="nil"/>
              <w:left w:val="nil"/>
              <w:bottom w:val="nil"/>
              <w:right w:val="nil"/>
            </w:tcBorders>
            <w:shd w:val="clear" w:color="000000" w:fill="FCE4D6"/>
            <w:noWrap/>
            <w:vAlign w:val="bottom"/>
            <w:hideMark/>
          </w:tcPr>
          <w:p w14:paraId="0464D47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175.05</w:t>
            </w:r>
          </w:p>
        </w:tc>
        <w:tc>
          <w:tcPr>
            <w:tcW w:w="918" w:type="dxa"/>
            <w:tcBorders>
              <w:top w:val="nil"/>
              <w:left w:val="nil"/>
              <w:bottom w:val="nil"/>
              <w:right w:val="nil"/>
            </w:tcBorders>
            <w:shd w:val="clear" w:color="000000" w:fill="FCE4D6"/>
            <w:noWrap/>
            <w:vAlign w:val="bottom"/>
            <w:hideMark/>
          </w:tcPr>
          <w:p w14:paraId="2B3670E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75</w:t>
            </w:r>
          </w:p>
        </w:tc>
        <w:tc>
          <w:tcPr>
            <w:tcW w:w="1139" w:type="dxa"/>
            <w:tcBorders>
              <w:top w:val="nil"/>
              <w:left w:val="nil"/>
              <w:bottom w:val="nil"/>
              <w:right w:val="nil"/>
            </w:tcBorders>
            <w:shd w:val="clear" w:color="000000" w:fill="FCE4D6"/>
            <w:noWrap/>
            <w:vAlign w:val="bottom"/>
            <w:hideMark/>
          </w:tcPr>
          <w:p w14:paraId="6295374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w:t>
            </w:r>
          </w:p>
        </w:tc>
        <w:tc>
          <w:tcPr>
            <w:tcW w:w="1376" w:type="dxa"/>
            <w:tcBorders>
              <w:top w:val="nil"/>
              <w:left w:val="nil"/>
              <w:bottom w:val="nil"/>
              <w:right w:val="nil"/>
            </w:tcBorders>
            <w:shd w:val="clear" w:color="000000" w:fill="FCE4D6"/>
            <w:noWrap/>
            <w:vAlign w:val="bottom"/>
            <w:hideMark/>
          </w:tcPr>
          <w:p w14:paraId="1177CE29"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200</w:t>
            </w:r>
          </w:p>
        </w:tc>
        <w:tc>
          <w:tcPr>
            <w:tcW w:w="1139" w:type="dxa"/>
            <w:tcBorders>
              <w:top w:val="nil"/>
              <w:left w:val="nil"/>
              <w:bottom w:val="nil"/>
              <w:right w:val="nil"/>
            </w:tcBorders>
            <w:shd w:val="clear" w:color="000000" w:fill="FCE4D6"/>
            <w:noWrap/>
            <w:vAlign w:val="bottom"/>
            <w:hideMark/>
          </w:tcPr>
          <w:p w14:paraId="3C2CA30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210</w:t>
            </w:r>
          </w:p>
        </w:tc>
        <w:tc>
          <w:tcPr>
            <w:tcW w:w="1111" w:type="dxa"/>
            <w:tcBorders>
              <w:top w:val="nil"/>
              <w:left w:val="nil"/>
              <w:bottom w:val="nil"/>
              <w:right w:val="nil"/>
            </w:tcBorders>
            <w:shd w:val="clear" w:color="000000" w:fill="FCE4D6"/>
            <w:noWrap/>
            <w:vAlign w:val="bottom"/>
            <w:hideMark/>
          </w:tcPr>
          <w:p w14:paraId="177837B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79FE22F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3190</w:t>
            </w:r>
          </w:p>
        </w:tc>
        <w:tc>
          <w:tcPr>
            <w:tcW w:w="629" w:type="dxa"/>
            <w:tcBorders>
              <w:top w:val="nil"/>
              <w:left w:val="nil"/>
              <w:bottom w:val="nil"/>
              <w:right w:val="nil"/>
            </w:tcBorders>
            <w:shd w:val="clear" w:color="000000" w:fill="FCE4D6"/>
            <w:noWrap/>
            <w:vAlign w:val="center"/>
            <w:hideMark/>
          </w:tcPr>
          <w:p w14:paraId="25908CD7"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78</w:t>
            </w:r>
          </w:p>
        </w:tc>
        <w:tc>
          <w:tcPr>
            <w:tcW w:w="915" w:type="dxa"/>
            <w:tcBorders>
              <w:top w:val="nil"/>
              <w:left w:val="nil"/>
              <w:bottom w:val="nil"/>
              <w:right w:val="nil"/>
            </w:tcBorders>
            <w:shd w:val="clear" w:color="000000" w:fill="FCE4D6"/>
            <w:noWrap/>
            <w:vAlign w:val="center"/>
            <w:hideMark/>
          </w:tcPr>
          <w:p w14:paraId="3577DA9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255" w:type="dxa"/>
            <w:tcBorders>
              <w:top w:val="nil"/>
              <w:left w:val="nil"/>
              <w:bottom w:val="nil"/>
              <w:right w:val="nil"/>
            </w:tcBorders>
            <w:shd w:val="clear" w:color="000000" w:fill="FCE4D6"/>
            <w:noWrap/>
            <w:vAlign w:val="center"/>
            <w:hideMark/>
          </w:tcPr>
          <w:p w14:paraId="520A8FF4"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361</w:t>
            </w:r>
          </w:p>
        </w:tc>
      </w:tr>
      <w:tr w:rsidR="00A84C3D" w:rsidRPr="00D85400" w14:paraId="43134B32"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36F71D04"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Productivity loss [B]</w:t>
            </w:r>
          </w:p>
        </w:tc>
        <w:tc>
          <w:tcPr>
            <w:tcW w:w="1603" w:type="dxa"/>
            <w:tcBorders>
              <w:top w:val="nil"/>
              <w:left w:val="nil"/>
              <w:bottom w:val="nil"/>
              <w:right w:val="nil"/>
            </w:tcBorders>
            <w:shd w:val="clear" w:color="000000" w:fill="FCE4D6"/>
            <w:noWrap/>
            <w:vAlign w:val="bottom"/>
            <w:hideMark/>
          </w:tcPr>
          <w:p w14:paraId="4120E238"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CE4D6"/>
            <w:noWrap/>
            <w:vAlign w:val="bottom"/>
            <w:hideMark/>
          </w:tcPr>
          <w:p w14:paraId="259347E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361</w:t>
            </w:r>
          </w:p>
        </w:tc>
        <w:tc>
          <w:tcPr>
            <w:tcW w:w="833" w:type="dxa"/>
            <w:tcBorders>
              <w:top w:val="nil"/>
              <w:left w:val="nil"/>
              <w:bottom w:val="nil"/>
              <w:right w:val="nil"/>
            </w:tcBorders>
            <w:shd w:val="clear" w:color="000000" w:fill="FCE4D6"/>
            <w:noWrap/>
            <w:vAlign w:val="bottom"/>
            <w:hideMark/>
          </w:tcPr>
          <w:p w14:paraId="1E3B10D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372.72</w:t>
            </w:r>
          </w:p>
        </w:tc>
        <w:tc>
          <w:tcPr>
            <w:tcW w:w="918" w:type="dxa"/>
            <w:tcBorders>
              <w:top w:val="nil"/>
              <w:left w:val="nil"/>
              <w:bottom w:val="nil"/>
              <w:right w:val="nil"/>
            </w:tcBorders>
            <w:shd w:val="clear" w:color="000000" w:fill="FCE4D6"/>
            <w:noWrap/>
            <w:vAlign w:val="bottom"/>
            <w:hideMark/>
          </w:tcPr>
          <w:p w14:paraId="5B00BA8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18.16</w:t>
            </w:r>
          </w:p>
        </w:tc>
        <w:tc>
          <w:tcPr>
            <w:tcW w:w="1139" w:type="dxa"/>
            <w:tcBorders>
              <w:top w:val="nil"/>
              <w:left w:val="nil"/>
              <w:bottom w:val="nil"/>
              <w:right w:val="nil"/>
            </w:tcBorders>
            <w:shd w:val="clear" w:color="000000" w:fill="FCE4D6"/>
            <w:noWrap/>
            <w:vAlign w:val="bottom"/>
            <w:hideMark/>
          </w:tcPr>
          <w:p w14:paraId="45FFB085"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18.16</w:t>
            </w:r>
          </w:p>
        </w:tc>
        <w:tc>
          <w:tcPr>
            <w:tcW w:w="1376" w:type="dxa"/>
            <w:tcBorders>
              <w:top w:val="nil"/>
              <w:left w:val="nil"/>
              <w:bottom w:val="nil"/>
              <w:right w:val="nil"/>
            </w:tcBorders>
            <w:shd w:val="clear" w:color="000000" w:fill="FCE4D6"/>
            <w:noWrap/>
            <w:vAlign w:val="bottom"/>
            <w:hideMark/>
          </w:tcPr>
          <w:p w14:paraId="7D23A6FE"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299.64</w:t>
            </w:r>
          </w:p>
        </w:tc>
        <w:tc>
          <w:tcPr>
            <w:tcW w:w="1139" w:type="dxa"/>
            <w:tcBorders>
              <w:top w:val="nil"/>
              <w:left w:val="nil"/>
              <w:bottom w:val="nil"/>
              <w:right w:val="nil"/>
            </w:tcBorders>
            <w:shd w:val="clear" w:color="000000" w:fill="FCE4D6"/>
            <w:noWrap/>
            <w:vAlign w:val="bottom"/>
            <w:hideMark/>
          </w:tcPr>
          <w:p w14:paraId="5BCA65D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317.8</w:t>
            </w:r>
          </w:p>
        </w:tc>
        <w:tc>
          <w:tcPr>
            <w:tcW w:w="1111" w:type="dxa"/>
            <w:tcBorders>
              <w:top w:val="nil"/>
              <w:left w:val="nil"/>
              <w:bottom w:val="nil"/>
              <w:right w:val="nil"/>
            </w:tcBorders>
            <w:shd w:val="clear" w:color="000000" w:fill="FCE4D6"/>
            <w:noWrap/>
            <w:vAlign w:val="bottom"/>
            <w:hideMark/>
          </w:tcPr>
          <w:p w14:paraId="7EB0F364"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9.08</w:t>
            </w:r>
          </w:p>
        </w:tc>
        <w:tc>
          <w:tcPr>
            <w:tcW w:w="1148" w:type="dxa"/>
            <w:tcBorders>
              <w:top w:val="nil"/>
              <w:left w:val="nil"/>
              <w:bottom w:val="nil"/>
              <w:right w:val="nil"/>
            </w:tcBorders>
            <w:shd w:val="clear" w:color="000000" w:fill="FCE4D6"/>
            <w:noWrap/>
            <w:vAlign w:val="bottom"/>
            <w:hideMark/>
          </w:tcPr>
          <w:p w14:paraId="657635D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13075.2</w:t>
            </w:r>
          </w:p>
        </w:tc>
        <w:tc>
          <w:tcPr>
            <w:tcW w:w="629" w:type="dxa"/>
            <w:tcBorders>
              <w:top w:val="nil"/>
              <w:left w:val="nil"/>
              <w:bottom w:val="nil"/>
              <w:right w:val="nil"/>
            </w:tcBorders>
            <w:shd w:val="clear" w:color="000000" w:fill="FCE4D6"/>
            <w:noWrap/>
            <w:vAlign w:val="center"/>
            <w:hideMark/>
          </w:tcPr>
          <w:p w14:paraId="02FB81C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915" w:type="dxa"/>
            <w:tcBorders>
              <w:top w:val="nil"/>
              <w:left w:val="nil"/>
              <w:bottom w:val="nil"/>
              <w:right w:val="nil"/>
            </w:tcBorders>
            <w:shd w:val="clear" w:color="000000" w:fill="FCE4D6"/>
            <w:noWrap/>
            <w:vAlign w:val="center"/>
            <w:hideMark/>
          </w:tcPr>
          <w:p w14:paraId="05AD48AB"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255" w:type="dxa"/>
            <w:tcBorders>
              <w:top w:val="nil"/>
              <w:left w:val="nil"/>
              <w:bottom w:val="nil"/>
              <w:right w:val="nil"/>
            </w:tcBorders>
            <w:shd w:val="clear" w:color="000000" w:fill="FCE4D6"/>
            <w:noWrap/>
            <w:vAlign w:val="center"/>
            <w:hideMark/>
          </w:tcPr>
          <w:p w14:paraId="63C97827"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361</w:t>
            </w:r>
          </w:p>
        </w:tc>
      </w:tr>
      <w:tr w:rsidR="00A84C3D" w:rsidRPr="00D85400" w14:paraId="12EDE0DA"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5638A251"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 cost [A+B]</w:t>
            </w:r>
          </w:p>
        </w:tc>
        <w:tc>
          <w:tcPr>
            <w:tcW w:w="1603" w:type="dxa"/>
            <w:tcBorders>
              <w:top w:val="nil"/>
              <w:left w:val="nil"/>
              <w:bottom w:val="nil"/>
              <w:right w:val="nil"/>
            </w:tcBorders>
            <w:shd w:val="clear" w:color="000000" w:fill="FCE4D6"/>
            <w:noWrap/>
            <w:vAlign w:val="bottom"/>
            <w:hideMark/>
          </w:tcPr>
          <w:p w14:paraId="55B7DF82"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w:t>
            </w:r>
          </w:p>
        </w:tc>
        <w:tc>
          <w:tcPr>
            <w:tcW w:w="551" w:type="dxa"/>
            <w:tcBorders>
              <w:top w:val="nil"/>
              <w:left w:val="nil"/>
              <w:bottom w:val="nil"/>
              <w:right w:val="nil"/>
            </w:tcBorders>
            <w:shd w:val="clear" w:color="000000" w:fill="FCE4D6"/>
            <w:noWrap/>
            <w:vAlign w:val="bottom"/>
            <w:hideMark/>
          </w:tcPr>
          <w:p w14:paraId="0A064F27"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361</w:t>
            </w:r>
          </w:p>
        </w:tc>
        <w:tc>
          <w:tcPr>
            <w:tcW w:w="833" w:type="dxa"/>
            <w:tcBorders>
              <w:top w:val="nil"/>
              <w:left w:val="nil"/>
              <w:bottom w:val="nil"/>
              <w:right w:val="nil"/>
            </w:tcBorders>
            <w:shd w:val="clear" w:color="000000" w:fill="FCE4D6"/>
            <w:noWrap/>
            <w:vAlign w:val="bottom"/>
            <w:hideMark/>
          </w:tcPr>
          <w:p w14:paraId="2F17453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539.64</w:t>
            </w:r>
          </w:p>
        </w:tc>
        <w:tc>
          <w:tcPr>
            <w:tcW w:w="918" w:type="dxa"/>
            <w:tcBorders>
              <w:top w:val="nil"/>
              <w:left w:val="nil"/>
              <w:bottom w:val="nil"/>
              <w:right w:val="nil"/>
            </w:tcBorders>
            <w:shd w:val="clear" w:color="000000" w:fill="FCE4D6"/>
            <w:noWrap/>
            <w:vAlign w:val="bottom"/>
            <w:hideMark/>
          </w:tcPr>
          <w:p w14:paraId="2AC8063C"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197.12</w:t>
            </w:r>
          </w:p>
        </w:tc>
        <w:tc>
          <w:tcPr>
            <w:tcW w:w="1139" w:type="dxa"/>
            <w:tcBorders>
              <w:top w:val="nil"/>
              <w:left w:val="nil"/>
              <w:bottom w:val="nil"/>
              <w:right w:val="nil"/>
            </w:tcBorders>
            <w:shd w:val="clear" w:color="000000" w:fill="FCE4D6"/>
            <w:noWrap/>
            <w:vAlign w:val="bottom"/>
            <w:hideMark/>
          </w:tcPr>
          <w:p w14:paraId="56A3F3C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38.16</w:t>
            </w:r>
          </w:p>
        </w:tc>
        <w:tc>
          <w:tcPr>
            <w:tcW w:w="1376" w:type="dxa"/>
            <w:tcBorders>
              <w:top w:val="nil"/>
              <w:left w:val="nil"/>
              <w:bottom w:val="nil"/>
              <w:right w:val="nil"/>
            </w:tcBorders>
            <w:shd w:val="clear" w:color="000000" w:fill="FCE4D6"/>
            <w:noWrap/>
            <w:vAlign w:val="bottom"/>
            <w:hideMark/>
          </w:tcPr>
          <w:p w14:paraId="6ACCEEAA"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494.24</w:t>
            </w:r>
          </w:p>
        </w:tc>
        <w:tc>
          <w:tcPr>
            <w:tcW w:w="1139" w:type="dxa"/>
            <w:tcBorders>
              <w:top w:val="nil"/>
              <w:left w:val="nil"/>
              <w:bottom w:val="nil"/>
              <w:right w:val="nil"/>
            </w:tcBorders>
            <w:shd w:val="clear" w:color="000000" w:fill="FCE4D6"/>
            <w:noWrap/>
            <w:vAlign w:val="bottom"/>
            <w:hideMark/>
          </w:tcPr>
          <w:p w14:paraId="52ECDEE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532.4</w:t>
            </w:r>
          </w:p>
        </w:tc>
        <w:tc>
          <w:tcPr>
            <w:tcW w:w="1111" w:type="dxa"/>
            <w:tcBorders>
              <w:top w:val="nil"/>
              <w:left w:val="nil"/>
              <w:bottom w:val="nil"/>
              <w:right w:val="nil"/>
            </w:tcBorders>
            <w:shd w:val="clear" w:color="000000" w:fill="FCE4D6"/>
            <w:noWrap/>
            <w:vAlign w:val="bottom"/>
            <w:hideMark/>
          </w:tcPr>
          <w:p w14:paraId="642F1F99"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13.62</w:t>
            </w:r>
          </w:p>
        </w:tc>
        <w:tc>
          <w:tcPr>
            <w:tcW w:w="1148" w:type="dxa"/>
            <w:tcBorders>
              <w:top w:val="nil"/>
              <w:left w:val="nil"/>
              <w:bottom w:val="nil"/>
              <w:right w:val="nil"/>
            </w:tcBorders>
            <w:shd w:val="clear" w:color="000000" w:fill="FCE4D6"/>
            <w:noWrap/>
            <w:vAlign w:val="bottom"/>
            <w:hideMark/>
          </w:tcPr>
          <w:p w14:paraId="7EDC23D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13125.2</w:t>
            </w:r>
          </w:p>
        </w:tc>
        <w:tc>
          <w:tcPr>
            <w:tcW w:w="629" w:type="dxa"/>
            <w:tcBorders>
              <w:top w:val="nil"/>
              <w:left w:val="nil"/>
              <w:bottom w:val="nil"/>
              <w:right w:val="nil"/>
            </w:tcBorders>
            <w:shd w:val="clear" w:color="000000" w:fill="FCE4D6"/>
            <w:noWrap/>
            <w:vAlign w:val="center"/>
            <w:hideMark/>
          </w:tcPr>
          <w:p w14:paraId="5E571710" w14:textId="77777777" w:rsidR="00A84C3D" w:rsidRPr="00D85400" w:rsidRDefault="00A84C3D" w:rsidP="00AC51B5">
            <w:pPr>
              <w:spacing w:after="0" w:line="240" w:lineRule="auto"/>
              <w:jc w:val="center"/>
              <w:rPr>
                <w:rFonts w:ascii="Calibri" w:eastAsia="Times New Roman" w:hAnsi="Calibri" w:cs="Calibri"/>
                <w:b/>
                <w:bCs/>
                <w:kern w:val="0"/>
                <w:lang w:eastAsia="en-GB"/>
                <w14:ligatures w14:val="none"/>
              </w:rPr>
            </w:pPr>
            <w:r w:rsidRPr="00D85400">
              <w:rPr>
                <w:rFonts w:ascii="Calibri" w:eastAsia="Times New Roman" w:hAnsi="Calibri" w:cs="Calibri"/>
                <w:b/>
                <w:bCs/>
                <w:kern w:val="0"/>
                <w:lang w:eastAsia="en-GB"/>
                <w14:ligatures w14:val="none"/>
              </w:rPr>
              <w:t>0</w:t>
            </w:r>
          </w:p>
        </w:tc>
        <w:tc>
          <w:tcPr>
            <w:tcW w:w="915" w:type="dxa"/>
            <w:tcBorders>
              <w:top w:val="nil"/>
              <w:left w:val="nil"/>
              <w:bottom w:val="nil"/>
              <w:right w:val="nil"/>
            </w:tcBorders>
            <w:shd w:val="clear" w:color="000000" w:fill="FCE4D6"/>
            <w:noWrap/>
            <w:vAlign w:val="center"/>
            <w:hideMark/>
          </w:tcPr>
          <w:p w14:paraId="4E1CB0AE" w14:textId="77777777" w:rsidR="00A84C3D" w:rsidRPr="00D85400" w:rsidRDefault="00A84C3D" w:rsidP="00AC51B5">
            <w:pPr>
              <w:spacing w:after="0" w:line="240" w:lineRule="auto"/>
              <w:jc w:val="center"/>
              <w:rPr>
                <w:rFonts w:ascii="Calibri" w:eastAsia="Times New Roman" w:hAnsi="Calibri" w:cs="Calibri"/>
                <w:b/>
                <w:bCs/>
                <w:kern w:val="0"/>
                <w:lang w:eastAsia="en-GB"/>
                <w14:ligatures w14:val="none"/>
              </w:rPr>
            </w:pPr>
            <w:r w:rsidRPr="00D85400">
              <w:rPr>
                <w:rFonts w:ascii="Calibri" w:eastAsia="Times New Roman" w:hAnsi="Calibri" w:cs="Calibri"/>
                <w:b/>
                <w:bCs/>
                <w:kern w:val="0"/>
                <w:lang w:eastAsia="en-GB"/>
                <w14:ligatures w14:val="none"/>
              </w:rPr>
              <w:t>0</w:t>
            </w:r>
          </w:p>
        </w:tc>
        <w:tc>
          <w:tcPr>
            <w:tcW w:w="1255" w:type="dxa"/>
            <w:tcBorders>
              <w:top w:val="nil"/>
              <w:left w:val="nil"/>
              <w:bottom w:val="nil"/>
              <w:right w:val="nil"/>
            </w:tcBorders>
            <w:shd w:val="clear" w:color="000000" w:fill="FCE4D6"/>
            <w:noWrap/>
            <w:vAlign w:val="center"/>
            <w:hideMark/>
          </w:tcPr>
          <w:p w14:paraId="3DB2E452"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361</w:t>
            </w:r>
          </w:p>
        </w:tc>
      </w:tr>
      <w:tr w:rsidR="00A84C3D" w:rsidRPr="00D85400" w14:paraId="54FF1885" w14:textId="77777777" w:rsidTr="00AC51B5">
        <w:trPr>
          <w:trHeight w:val="246"/>
          <w:jc w:val="center"/>
        </w:trPr>
        <w:tc>
          <w:tcPr>
            <w:tcW w:w="15169" w:type="dxa"/>
            <w:gridSpan w:val="13"/>
            <w:tcBorders>
              <w:top w:val="nil"/>
              <w:left w:val="nil"/>
              <w:bottom w:val="nil"/>
              <w:right w:val="nil"/>
            </w:tcBorders>
            <w:shd w:val="clear" w:color="000000" w:fill="F2F2F2"/>
            <w:noWrap/>
            <w:vAlign w:val="bottom"/>
          </w:tcPr>
          <w:p w14:paraId="4AD7D47A" w14:textId="77777777" w:rsidR="00A84C3D" w:rsidRPr="00D85400" w:rsidRDefault="00A84C3D" w:rsidP="00AC51B5">
            <w:pPr>
              <w:spacing w:after="0" w:line="240" w:lineRule="auto"/>
              <w:jc w:val="center"/>
              <w:rPr>
                <w:rFonts w:ascii="Calibri" w:eastAsia="Times New Roman" w:hAnsi="Calibri" w:cs="Calibri"/>
                <w:b/>
                <w:bCs/>
                <w:i/>
                <w:iCs/>
                <w:color w:val="FF0000"/>
                <w:kern w:val="0"/>
                <w:lang w:eastAsia="en-GB"/>
                <w14:ligatures w14:val="none"/>
              </w:rPr>
            </w:pPr>
            <w:r w:rsidRPr="00D85400">
              <w:rPr>
                <w:rFonts w:ascii="Calibri" w:eastAsia="Times New Roman" w:hAnsi="Calibri" w:cs="Calibri"/>
                <w:b/>
                <w:bCs/>
                <w:i/>
                <w:iCs/>
                <w:color w:val="000000"/>
                <w:kern w:val="0"/>
                <w:lang w:eastAsia="en-GB"/>
                <w14:ligatures w14:val="none"/>
              </w:rPr>
              <w:lastRenderedPageBreak/>
              <w:t>During and after index visit (non-study facility)</w:t>
            </w:r>
          </w:p>
        </w:tc>
      </w:tr>
      <w:tr w:rsidR="00A84C3D" w:rsidRPr="00D85400" w14:paraId="19735872"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595C9C1A"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Medical expenditure</w:t>
            </w:r>
          </w:p>
        </w:tc>
        <w:tc>
          <w:tcPr>
            <w:tcW w:w="1603" w:type="dxa"/>
            <w:tcBorders>
              <w:top w:val="nil"/>
              <w:left w:val="nil"/>
              <w:bottom w:val="nil"/>
              <w:right w:val="nil"/>
            </w:tcBorders>
            <w:shd w:val="clear" w:color="000000" w:fill="F2F2F2"/>
            <w:noWrap/>
            <w:vAlign w:val="bottom"/>
            <w:hideMark/>
          </w:tcPr>
          <w:p w14:paraId="50DD7FF7"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Sub-total</w:t>
            </w:r>
          </w:p>
        </w:tc>
        <w:tc>
          <w:tcPr>
            <w:tcW w:w="551" w:type="dxa"/>
            <w:tcBorders>
              <w:top w:val="nil"/>
              <w:left w:val="nil"/>
              <w:bottom w:val="nil"/>
              <w:right w:val="nil"/>
            </w:tcBorders>
            <w:shd w:val="clear" w:color="000000" w:fill="F2F2F2"/>
            <w:noWrap/>
            <w:vAlign w:val="bottom"/>
            <w:hideMark/>
          </w:tcPr>
          <w:p w14:paraId="5C82FD7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41</w:t>
            </w:r>
          </w:p>
        </w:tc>
        <w:tc>
          <w:tcPr>
            <w:tcW w:w="833" w:type="dxa"/>
            <w:tcBorders>
              <w:top w:val="nil"/>
              <w:left w:val="nil"/>
              <w:bottom w:val="nil"/>
              <w:right w:val="nil"/>
            </w:tcBorders>
            <w:shd w:val="clear" w:color="000000" w:fill="F2F2F2"/>
            <w:noWrap/>
            <w:vAlign w:val="bottom"/>
            <w:hideMark/>
          </w:tcPr>
          <w:p w14:paraId="2843D804"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154.29</w:t>
            </w:r>
          </w:p>
        </w:tc>
        <w:tc>
          <w:tcPr>
            <w:tcW w:w="918" w:type="dxa"/>
            <w:tcBorders>
              <w:top w:val="nil"/>
              <w:left w:val="nil"/>
              <w:bottom w:val="nil"/>
              <w:right w:val="nil"/>
            </w:tcBorders>
            <w:shd w:val="clear" w:color="000000" w:fill="F2F2F2"/>
            <w:noWrap/>
            <w:vAlign w:val="bottom"/>
            <w:hideMark/>
          </w:tcPr>
          <w:p w14:paraId="4DC2D3F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50</w:t>
            </w:r>
          </w:p>
        </w:tc>
        <w:tc>
          <w:tcPr>
            <w:tcW w:w="1139" w:type="dxa"/>
            <w:tcBorders>
              <w:top w:val="nil"/>
              <w:left w:val="nil"/>
              <w:bottom w:val="nil"/>
              <w:right w:val="nil"/>
            </w:tcBorders>
            <w:shd w:val="clear" w:color="000000" w:fill="F2F2F2"/>
            <w:noWrap/>
            <w:vAlign w:val="bottom"/>
            <w:hideMark/>
          </w:tcPr>
          <w:p w14:paraId="464B762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15</w:t>
            </w:r>
          </w:p>
        </w:tc>
        <w:tc>
          <w:tcPr>
            <w:tcW w:w="1376" w:type="dxa"/>
            <w:tcBorders>
              <w:top w:val="nil"/>
              <w:left w:val="nil"/>
              <w:bottom w:val="nil"/>
              <w:right w:val="nil"/>
            </w:tcBorders>
            <w:shd w:val="clear" w:color="000000" w:fill="F2F2F2"/>
            <w:noWrap/>
            <w:vAlign w:val="bottom"/>
            <w:hideMark/>
          </w:tcPr>
          <w:p w14:paraId="580005C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185</w:t>
            </w:r>
          </w:p>
        </w:tc>
        <w:tc>
          <w:tcPr>
            <w:tcW w:w="1139" w:type="dxa"/>
            <w:tcBorders>
              <w:top w:val="nil"/>
              <w:left w:val="nil"/>
              <w:bottom w:val="nil"/>
              <w:right w:val="nil"/>
            </w:tcBorders>
            <w:shd w:val="clear" w:color="000000" w:fill="F2F2F2"/>
            <w:noWrap/>
            <w:vAlign w:val="bottom"/>
            <w:hideMark/>
          </w:tcPr>
          <w:p w14:paraId="13E9FD0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200</w:t>
            </w:r>
          </w:p>
        </w:tc>
        <w:tc>
          <w:tcPr>
            <w:tcW w:w="1111" w:type="dxa"/>
            <w:tcBorders>
              <w:top w:val="nil"/>
              <w:left w:val="nil"/>
              <w:bottom w:val="nil"/>
              <w:right w:val="nil"/>
            </w:tcBorders>
            <w:shd w:val="clear" w:color="000000" w:fill="F2F2F2"/>
            <w:noWrap/>
            <w:vAlign w:val="bottom"/>
            <w:hideMark/>
          </w:tcPr>
          <w:p w14:paraId="129BF02C"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2F2F2"/>
            <w:noWrap/>
            <w:vAlign w:val="bottom"/>
            <w:hideMark/>
          </w:tcPr>
          <w:p w14:paraId="0359958A"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1080</w:t>
            </w:r>
          </w:p>
        </w:tc>
        <w:tc>
          <w:tcPr>
            <w:tcW w:w="629" w:type="dxa"/>
            <w:tcBorders>
              <w:top w:val="nil"/>
              <w:left w:val="nil"/>
              <w:bottom w:val="nil"/>
              <w:right w:val="nil"/>
            </w:tcBorders>
            <w:shd w:val="clear" w:color="000000" w:fill="F2F2F2"/>
            <w:noWrap/>
            <w:vAlign w:val="center"/>
            <w:hideMark/>
          </w:tcPr>
          <w:p w14:paraId="1ECA8289"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7</w:t>
            </w:r>
          </w:p>
        </w:tc>
        <w:tc>
          <w:tcPr>
            <w:tcW w:w="915" w:type="dxa"/>
            <w:tcBorders>
              <w:top w:val="nil"/>
              <w:left w:val="nil"/>
              <w:bottom w:val="nil"/>
              <w:right w:val="nil"/>
            </w:tcBorders>
            <w:shd w:val="clear" w:color="000000" w:fill="F2F2F2"/>
            <w:noWrap/>
            <w:vAlign w:val="center"/>
            <w:hideMark/>
          </w:tcPr>
          <w:p w14:paraId="59FE8C79"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8</w:t>
            </w:r>
          </w:p>
        </w:tc>
        <w:tc>
          <w:tcPr>
            <w:tcW w:w="1255" w:type="dxa"/>
            <w:tcBorders>
              <w:top w:val="nil"/>
              <w:left w:val="nil"/>
              <w:bottom w:val="nil"/>
              <w:right w:val="nil"/>
            </w:tcBorders>
            <w:shd w:val="clear" w:color="000000" w:fill="F2F2F2"/>
            <w:noWrap/>
            <w:vAlign w:val="center"/>
            <w:hideMark/>
          </w:tcPr>
          <w:p w14:paraId="155FDB78"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49</w:t>
            </w:r>
          </w:p>
        </w:tc>
      </w:tr>
      <w:tr w:rsidR="00A84C3D" w:rsidRPr="00D85400" w14:paraId="4394616A"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7914DCAF"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2F2F2"/>
            <w:noWrap/>
            <w:vAlign w:val="bottom"/>
            <w:hideMark/>
          </w:tcPr>
          <w:p w14:paraId="30632C85"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xml:space="preserve">Consultation </w:t>
            </w:r>
          </w:p>
        </w:tc>
        <w:tc>
          <w:tcPr>
            <w:tcW w:w="551" w:type="dxa"/>
            <w:tcBorders>
              <w:top w:val="nil"/>
              <w:left w:val="nil"/>
              <w:bottom w:val="nil"/>
              <w:right w:val="nil"/>
            </w:tcBorders>
            <w:shd w:val="clear" w:color="000000" w:fill="F2F2F2"/>
            <w:noWrap/>
            <w:vAlign w:val="bottom"/>
            <w:hideMark/>
          </w:tcPr>
          <w:p w14:paraId="67AFC966"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39</w:t>
            </w:r>
          </w:p>
        </w:tc>
        <w:tc>
          <w:tcPr>
            <w:tcW w:w="833" w:type="dxa"/>
            <w:tcBorders>
              <w:top w:val="nil"/>
              <w:left w:val="nil"/>
              <w:bottom w:val="nil"/>
              <w:right w:val="nil"/>
            </w:tcBorders>
            <w:shd w:val="clear" w:color="000000" w:fill="F2F2F2"/>
            <w:noWrap/>
            <w:vAlign w:val="bottom"/>
            <w:hideMark/>
          </w:tcPr>
          <w:p w14:paraId="5DCE3B26"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28.33</w:t>
            </w:r>
          </w:p>
        </w:tc>
        <w:tc>
          <w:tcPr>
            <w:tcW w:w="918" w:type="dxa"/>
            <w:tcBorders>
              <w:top w:val="nil"/>
              <w:left w:val="nil"/>
              <w:bottom w:val="nil"/>
              <w:right w:val="nil"/>
            </w:tcBorders>
            <w:shd w:val="clear" w:color="000000" w:fill="F2F2F2"/>
            <w:noWrap/>
            <w:vAlign w:val="bottom"/>
            <w:hideMark/>
          </w:tcPr>
          <w:p w14:paraId="4BC00CA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2F2F2"/>
            <w:noWrap/>
            <w:vAlign w:val="bottom"/>
            <w:hideMark/>
          </w:tcPr>
          <w:p w14:paraId="21B13E9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2F2F2"/>
            <w:noWrap/>
            <w:vAlign w:val="bottom"/>
            <w:hideMark/>
          </w:tcPr>
          <w:p w14:paraId="27BA6F3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2F2F2"/>
            <w:noWrap/>
            <w:vAlign w:val="bottom"/>
            <w:hideMark/>
          </w:tcPr>
          <w:p w14:paraId="3648397D"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11" w:type="dxa"/>
            <w:tcBorders>
              <w:top w:val="nil"/>
              <w:left w:val="nil"/>
              <w:bottom w:val="nil"/>
              <w:right w:val="nil"/>
            </w:tcBorders>
            <w:shd w:val="clear" w:color="000000" w:fill="F2F2F2"/>
            <w:noWrap/>
            <w:vAlign w:val="bottom"/>
            <w:hideMark/>
          </w:tcPr>
          <w:p w14:paraId="0BD23AF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2F2F2"/>
            <w:noWrap/>
            <w:vAlign w:val="bottom"/>
            <w:hideMark/>
          </w:tcPr>
          <w:p w14:paraId="1B2CE54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500</w:t>
            </w:r>
          </w:p>
        </w:tc>
        <w:tc>
          <w:tcPr>
            <w:tcW w:w="629" w:type="dxa"/>
            <w:tcBorders>
              <w:top w:val="nil"/>
              <w:left w:val="nil"/>
              <w:bottom w:val="nil"/>
              <w:right w:val="nil"/>
            </w:tcBorders>
            <w:shd w:val="clear" w:color="000000" w:fill="F2F2F2"/>
            <w:noWrap/>
            <w:vAlign w:val="center"/>
            <w:hideMark/>
          </w:tcPr>
          <w:p w14:paraId="2465B76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32</w:t>
            </w:r>
          </w:p>
        </w:tc>
        <w:tc>
          <w:tcPr>
            <w:tcW w:w="915" w:type="dxa"/>
            <w:tcBorders>
              <w:top w:val="nil"/>
              <w:left w:val="nil"/>
              <w:bottom w:val="nil"/>
              <w:right w:val="nil"/>
            </w:tcBorders>
            <w:shd w:val="clear" w:color="000000" w:fill="F2F2F2"/>
            <w:noWrap/>
            <w:vAlign w:val="center"/>
            <w:hideMark/>
          </w:tcPr>
          <w:p w14:paraId="6D3AC57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w:t>
            </w:r>
          </w:p>
        </w:tc>
        <w:tc>
          <w:tcPr>
            <w:tcW w:w="1255" w:type="dxa"/>
            <w:tcBorders>
              <w:top w:val="nil"/>
              <w:left w:val="nil"/>
              <w:bottom w:val="nil"/>
              <w:right w:val="nil"/>
            </w:tcBorders>
            <w:shd w:val="clear" w:color="000000" w:fill="F2F2F2"/>
            <w:noWrap/>
            <w:vAlign w:val="center"/>
            <w:hideMark/>
          </w:tcPr>
          <w:p w14:paraId="02B70DAD"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49</w:t>
            </w:r>
          </w:p>
        </w:tc>
      </w:tr>
      <w:tr w:rsidR="00A84C3D" w:rsidRPr="00D85400" w14:paraId="7BDB04B1"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2E6A08DC"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2F2F2"/>
            <w:noWrap/>
            <w:vAlign w:val="bottom"/>
            <w:hideMark/>
          </w:tcPr>
          <w:p w14:paraId="34E2B93D"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Drugs</w:t>
            </w:r>
          </w:p>
        </w:tc>
        <w:tc>
          <w:tcPr>
            <w:tcW w:w="551" w:type="dxa"/>
            <w:tcBorders>
              <w:top w:val="nil"/>
              <w:left w:val="nil"/>
              <w:bottom w:val="nil"/>
              <w:right w:val="nil"/>
            </w:tcBorders>
            <w:shd w:val="clear" w:color="000000" w:fill="F2F2F2"/>
            <w:noWrap/>
            <w:vAlign w:val="bottom"/>
            <w:hideMark/>
          </w:tcPr>
          <w:p w14:paraId="78E9206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40</w:t>
            </w:r>
          </w:p>
        </w:tc>
        <w:tc>
          <w:tcPr>
            <w:tcW w:w="833" w:type="dxa"/>
            <w:tcBorders>
              <w:top w:val="nil"/>
              <w:left w:val="nil"/>
              <w:bottom w:val="nil"/>
              <w:right w:val="nil"/>
            </w:tcBorders>
            <w:shd w:val="clear" w:color="000000" w:fill="F2F2F2"/>
            <w:noWrap/>
            <w:vAlign w:val="bottom"/>
            <w:hideMark/>
          </w:tcPr>
          <w:p w14:paraId="228D78B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80.97</w:t>
            </w:r>
          </w:p>
        </w:tc>
        <w:tc>
          <w:tcPr>
            <w:tcW w:w="918" w:type="dxa"/>
            <w:tcBorders>
              <w:top w:val="nil"/>
              <w:left w:val="nil"/>
              <w:bottom w:val="nil"/>
              <w:right w:val="nil"/>
            </w:tcBorders>
            <w:shd w:val="clear" w:color="000000" w:fill="F2F2F2"/>
            <w:noWrap/>
            <w:vAlign w:val="bottom"/>
            <w:hideMark/>
          </w:tcPr>
          <w:p w14:paraId="285E032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w:t>
            </w:r>
          </w:p>
        </w:tc>
        <w:tc>
          <w:tcPr>
            <w:tcW w:w="1139" w:type="dxa"/>
            <w:tcBorders>
              <w:top w:val="nil"/>
              <w:left w:val="nil"/>
              <w:bottom w:val="nil"/>
              <w:right w:val="nil"/>
            </w:tcBorders>
            <w:shd w:val="clear" w:color="000000" w:fill="F2F2F2"/>
            <w:noWrap/>
            <w:vAlign w:val="bottom"/>
            <w:hideMark/>
          </w:tcPr>
          <w:p w14:paraId="39AB480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2F2F2"/>
            <w:noWrap/>
            <w:vAlign w:val="bottom"/>
            <w:hideMark/>
          </w:tcPr>
          <w:p w14:paraId="7AF821F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55</w:t>
            </w:r>
          </w:p>
        </w:tc>
        <w:tc>
          <w:tcPr>
            <w:tcW w:w="1139" w:type="dxa"/>
            <w:tcBorders>
              <w:top w:val="nil"/>
              <w:left w:val="nil"/>
              <w:bottom w:val="nil"/>
              <w:right w:val="nil"/>
            </w:tcBorders>
            <w:shd w:val="clear" w:color="000000" w:fill="F2F2F2"/>
            <w:noWrap/>
            <w:vAlign w:val="bottom"/>
            <w:hideMark/>
          </w:tcPr>
          <w:p w14:paraId="1C3BFB9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55</w:t>
            </w:r>
          </w:p>
        </w:tc>
        <w:tc>
          <w:tcPr>
            <w:tcW w:w="1111" w:type="dxa"/>
            <w:tcBorders>
              <w:top w:val="nil"/>
              <w:left w:val="nil"/>
              <w:bottom w:val="nil"/>
              <w:right w:val="nil"/>
            </w:tcBorders>
            <w:shd w:val="clear" w:color="000000" w:fill="F2F2F2"/>
            <w:noWrap/>
            <w:vAlign w:val="bottom"/>
            <w:hideMark/>
          </w:tcPr>
          <w:p w14:paraId="44308BA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2F2F2"/>
            <w:noWrap/>
            <w:vAlign w:val="bottom"/>
            <w:hideMark/>
          </w:tcPr>
          <w:p w14:paraId="156B5D4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800</w:t>
            </w:r>
          </w:p>
        </w:tc>
        <w:tc>
          <w:tcPr>
            <w:tcW w:w="629" w:type="dxa"/>
            <w:tcBorders>
              <w:top w:val="nil"/>
              <w:left w:val="nil"/>
              <w:bottom w:val="nil"/>
              <w:right w:val="nil"/>
            </w:tcBorders>
            <w:shd w:val="clear" w:color="000000" w:fill="F2F2F2"/>
            <w:noWrap/>
            <w:vAlign w:val="center"/>
            <w:hideMark/>
          </w:tcPr>
          <w:p w14:paraId="52E6B9D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19</w:t>
            </w:r>
          </w:p>
        </w:tc>
        <w:tc>
          <w:tcPr>
            <w:tcW w:w="915" w:type="dxa"/>
            <w:tcBorders>
              <w:top w:val="nil"/>
              <w:left w:val="nil"/>
              <w:bottom w:val="nil"/>
              <w:right w:val="nil"/>
            </w:tcBorders>
            <w:shd w:val="clear" w:color="000000" w:fill="F2F2F2"/>
            <w:noWrap/>
            <w:vAlign w:val="center"/>
            <w:hideMark/>
          </w:tcPr>
          <w:p w14:paraId="78757F9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9</w:t>
            </w:r>
          </w:p>
        </w:tc>
        <w:tc>
          <w:tcPr>
            <w:tcW w:w="1255" w:type="dxa"/>
            <w:tcBorders>
              <w:top w:val="nil"/>
              <w:left w:val="nil"/>
              <w:bottom w:val="nil"/>
              <w:right w:val="nil"/>
            </w:tcBorders>
            <w:shd w:val="clear" w:color="000000" w:fill="F2F2F2"/>
            <w:noWrap/>
            <w:vAlign w:val="center"/>
            <w:hideMark/>
          </w:tcPr>
          <w:p w14:paraId="4EADC7E9"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49</w:t>
            </w:r>
          </w:p>
        </w:tc>
      </w:tr>
      <w:tr w:rsidR="00A84C3D" w:rsidRPr="00D85400" w14:paraId="5AAAED24"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1C4FEC58"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2F2F2"/>
            <w:noWrap/>
            <w:vAlign w:val="bottom"/>
            <w:hideMark/>
          </w:tcPr>
          <w:p w14:paraId="412AB121"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Wound dressing</w:t>
            </w:r>
          </w:p>
        </w:tc>
        <w:tc>
          <w:tcPr>
            <w:tcW w:w="551" w:type="dxa"/>
            <w:tcBorders>
              <w:top w:val="nil"/>
              <w:left w:val="nil"/>
              <w:bottom w:val="nil"/>
              <w:right w:val="nil"/>
            </w:tcBorders>
            <w:shd w:val="clear" w:color="000000" w:fill="F2F2F2"/>
            <w:noWrap/>
            <w:vAlign w:val="bottom"/>
            <w:hideMark/>
          </w:tcPr>
          <w:p w14:paraId="1DDA0B9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39</w:t>
            </w:r>
          </w:p>
        </w:tc>
        <w:tc>
          <w:tcPr>
            <w:tcW w:w="833" w:type="dxa"/>
            <w:tcBorders>
              <w:top w:val="nil"/>
              <w:left w:val="nil"/>
              <w:bottom w:val="nil"/>
              <w:right w:val="nil"/>
            </w:tcBorders>
            <w:shd w:val="clear" w:color="000000" w:fill="F2F2F2"/>
            <w:noWrap/>
            <w:vAlign w:val="bottom"/>
            <w:hideMark/>
          </w:tcPr>
          <w:p w14:paraId="50FA859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50.82</w:t>
            </w:r>
          </w:p>
        </w:tc>
        <w:tc>
          <w:tcPr>
            <w:tcW w:w="918" w:type="dxa"/>
            <w:tcBorders>
              <w:top w:val="nil"/>
              <w:left w:val="nil"/>
              <w:bottom w:val="nil"/>
              <w:right w:val="nil"/>
            </w:tcBorders>
            <w:shd w:val="clear" w:color="000000" w:fill="F2F2F2"/>
            <w:noWrap/>
            <w:vAlign w:val="bottom"/>
            <w:hideMark/>
          </w:tcPr>
          <w:p w14:paraId="35E358A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2F2F2"/>
            <w:noWrap/>
            <w:vAlign w:val="bottom"/>
            <w:hideMark/>
          </w:tcPr>
          <w:p w14:paraId="6DCDE3D9"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2F2F2"/>
            <w:noWrap/>
            <w:vAlign w:val="bottom"/>
            <w:hideMark/>
          </w:tcPr>
          <w:p w14:paraId="0EAAF77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15</w:t>
            </w:r>
          </w:p>
        </w:tc>
        <w:tc>
          <w:tcPr>
            <w:tcW w:w="1139" w:type="dxa"/>
            <w:tcBorders>
              <w:top w:val="nil"/>
              <w:left w:val="nil"/>
              <w:bottom w:val="nil"/>
              <w:right w:val="nil"/>
            </w:tcBorders>
            <w:shd w:val="clear" w:color="000000" w:fill="F2F2F2"/>
            <w:noWrap/>
            <w:vAlign w:val="bottom"/>
            <w:hideMark/>
          </w:tcPr>
          <w:p w14:paraId="4FE45EF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15</w:t>
            </w:r>
          </w:p>
        </w:tc>
        <w:tc>
          <w:tcPr>
            <w:tcW w:w="1111" w:type="dxa"/>
            <w:tcBorders>
              <w:top w:val="nil"/>
              <w:left w:val="nil"/>
              <w:bottom w:val="nil"/>
              <w:right w:val="nil"/>
            </w:tcBorders>
            <w:shd w:val="clear" w:color="000000" w:fill="F2F2F2"/>
            <w:noWrap/>
            <w:vAlign w:val="bottom"/>
            <w:hideMark/>
          </w:tcPr>
          <w:p w14:paraId="071C995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2F2F2"/>
            <w:noWrap/>
            <w:vAlign w:val="bottom"/>
            <w:hideMark/>
          </w:tcPr>
          <w:p w14:paraId="6F33E73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900</w:t>
            </w:r>
          </w:p>
        </w:tc>
        <w:tc>
          <w:tcPr>
            <w:tcW w:w="629" w:type="dxa"/>
            <w:tcBorders>
              <w:top w:val="nil"/>
              <w:left w:val="nil"/>
              <w:bottom w:val="nil"/>
              <w:right w:val="nil"/>
            </w:tcBorders>
            <w:shd w:val="clear" w:color="000000" w:fill="F2F2F2"/>
            <w:noWrap/>
            <w:vAlign w:val="center"/>
            <w:hideMark/>
          </w:tcPr>
          <w:p w14:paraId="3538FFF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27</w:t>
            </w:r>
          </w:p>
        </w:tc>
        <w:tc>
          <w:tcPr>
            <w:tcW w:w="915" w:type="dxa"/>
            <w:tcBorders>
              <w:top w:val="nil"/>
              <w:left w:val="nil"/>
              <w:bottom w:val="nil"/>
              <w:right w:val="nil"/>
            </w:tcBorders>
            <w:shd w:val="clear" w:color="000000" w:fill="F2F2F2"/>
            <w:noWrap/>
            <w:vAlign w:val="center"/>
            <w:hideMark/>
          </w:tcPr>
          <w:p w14:paraId="66BFA2C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w:t>
            </w:r>
          </w:p>
        </w:tc>
        <w:tc>
          <w:tcPr>
            <w:tcW w:w="1255" w:type="dxa"/>
            <w:tcBorders>
              <w:top w:val="nil"/>
              <w:left w:val="nil"/>
              <w:bottom w:val="nil"/>
              <w:right w:val="nil"/>
            </w:tcBorders>
            <w:shd w:val="clear" w:color="000000" w:fill="F2F2F2"/>
            <w:noWrap/>
            <w:vAlign w:val="center"/>
            <w:hideMark/>
          </w:tcPr>
          <w:p w14:paraId="60D4B184"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49</w:t>
            </w:r>
          </w:p>
        </w:tc>
      </w:tr>
      <w:tr w:rsidR="00A84C3D" w:rsidRPr="00D85400" w14:paraId="57CB7A90"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6A587643"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Non-medical expenditure</w:t>
            </w:r>
          </w:p>
        </w:tc>
        <w:tc>
          <w:tcPr>
            <w:tcW w:w="1603" w:type="dxa"/>
            <w:tcBorders>
              <w:top w:val="nil"/>
              <w:left w:val="nil"/>
              <w:bottom w:val="nil"/>
              <w:right w:val="nil"/>
            </w:tcBorders>
            <w:shd w:val="clear" w:color="000000" w:fill="F2F2F2"/>
            <w:noWrap/>
            <w:vAlign w:val="bottom"/>
            <w:hideMark/>
          </w:tcPr>
          <w:p w14:paraId="5EBDCFAA"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Sub-total</w:t>
            </w:r>
          </w:p>
        </w:tc>
        <w:tc>
          <w:tcPr>
            <w:tcW w:w="551" w:type="dxa"/>
            <w:tcBorders>
              <w:top w:val="nil"/>
              <w:left w:val="nil"/>
              <w:bottom w:val="nil"/>
              <w:right w:val="nil"/>
            </w:tcBorders>
            <w:shd w:val="clear" w:color="000000" w:fill="F2F2F2"/>
            <w:noWrap/>
            <w:vAlign w:val="bottom"/>
            <w:hideMark/>
          </w:tcPr>
          <w:p w14:paraId="32D4991B"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42</w:t>
            </w:r>
          </w:p>
        </w:tc>
        <w:tc>
          <w:tcPr>
            <w:tcW w:w="833" w:type="dxa"/>
            <w:tcBorders>
              <w:top w:val="nil"/>
              <w:left w:val="nil"/>
              <w:bottom w:val="nil"/>
              <w:right w:val="nil"/>
            </w:tcBorders>
            <w:shd w:val="clear" w:color="000000" w:fill="F2F2F2"/>
            <w:noWrap/>
            <w:vAlign w:val="bottom"/>
            <w:hideMark/>
          </w:tcPr>
          <w:p w14:paraId="21026D5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164.48</w:t>
            </w:r>
          </w:p>
        </w:tc>
        <w:tc>
          <w:tcPr>
            <w:tcW w:w="918" w:type="dxa"/>
            <w:tcBorders>
              <w:top w:val="nil"/>
              <w:left w:val="nil"/>
              <w:bottom w:val="nil"/>
              <w:right w:val="nil"/>
            </w:tcBorders>
            <w:shd w:val="clear" w:color="000000" w:fill="F2F2F2"/>
            <w:noWrap/>
            <w:vAlign w:val="bottom"/>
            <w:hideMark/>
          </w:tcPr>
          <w:p w14:paraId="75285AFE"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12</w:t>
            </w:r>
          </w:p>
        </w:tc>
        <w:tc>
          <w:tcPr>
            <w:tcW w:w="1139" w:type="dxa"/>
            <w:tcBorders>
              <w:top w:val="nil"/>
              <w:left w:val="nil"/>
              <w:bottom w:val="nil"/>
              <w:right w:val="nil"/>
            </w:tcBorders>
            <w:shd w:val="clear" w:color="000000" w:fill="F2F2F2"/>
            <w:noWrap/>
            <w:vAlign w:val="bottom"/>
            <w:hideMark/>
          </w:tcPr>
          <w:p w14:paraId="2837C6AC"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376" w:type="dxa"/>
            <w:tcBorders>
              <w:top w:val="nil"/>
              <w:left w:val="nil"/>
              <w:bottom w:val="nil"/>
              <w:right w:val="nil"/>
            </w:tcBorders>
            <w:shd w:val="clear" w:color="000000" w:fill="F2F2F2"/>
            <w:noWrap/>
            <w:vAlign w:val="bottom"/>
            <w:hideMark/>
          </w:tcPr>
          <w:p w14:paraId="7ECD8CD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100</w:t>
            </w:r>
          </w:p>
        </w:tc>
        <w:tc>
          <w:tcPr>
            <w:tcW w:w="1139" w:type="dxa"/>
            <w:tcBorders>
              <w:top w:val="nil"/>
              <w:left w:val="nil"/>
              <w:bottom w:val="nil"/>
              <w:right w:val="nil"/>
            </w:tcBorders>
            <w:shd w:val="clear" w:color="000000" w:fill="F2F2F2"/>
            <w:noWrap/>
            <w:vAlign w:val="bottom"/>
            <w:hideMark/>
          </w:tcPr>
          <w:p w14:paraId="2EA05A69"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100</w:t>
            </w:r>
          </w:p>
        </w:tc>
        <w:tc>
          <w:tcPr>
            <w:tcW w:w="1111" w:type="dxa"/>
            <w:tcBorders>
              <w:top w:val="nil"/>
              <w:left w:val="nil"/>
              <w:bottom w:val="nil"/>
              <w:right w:val="nil"/>
            </w:tcBorders>
            <w:shd w:val="clear" w:color="000000" w:fill="F2F2F2"/>
            <w:noWrap/>
            <w:vAlign w:val="bottom"/>
            <w:hideMark/>
          </w:tcPr>
          <w:p w14:paraId="58B94D6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2F2F2"/>
            <w:noWrap/>
            <w:vAlign w:val="bottom"/>
            <w:hideMark/>
          </w:tcPr>
          <w:p w14:paraId="57DA56E8"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1720</w:t>
            </w:r>
          </w:p>
        </w:tc>
        <w:tc>
          <w:tcPr>
            <w:tcW w:w="629" w:type="dxa"/>
            <w:tcBorders>
              <w:top w:val="nil"/>
              <w:left w:val="nil"/>
              <w:bottom w:val="nil"/>
              <w:right w:val="nil"/>
            </w:tcBorders>
            <w:shd w:val="clear" w:color="000000" w:fill="F2F2F2"/>
            <w:vAlign w:val="center"/>
            <w:hideMark/>
          </w:tcPr>
          <w:p w14:paraId="6E44E5DC"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18</w:t>
            </w:r>
          </w:p>
        </w:tc>
        <w:tc>
          <w:tcPr>
            <w:tcW w:w="915" w:type="dxa"/>
            <w:tcBorders>
              <w:top w:val="nil"/>
              <w:left w:val="nil"/>
              <w:bottom w:val="nil"/>
              <w:right w:val="nil"/>
            </w:tcBorders>
            <w:shd w:val="clear" w:color="000000" w:fill="F2F2F2"/>
            <w:vAlign w:val="center"/>
            <w:hideMark/>
          </w:tcPr>
          <w:p w14:paraId="6433121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7</w:t>
            </w:r>
          </w:p>
        </w:tc>
        <w:tc>
          <w:tcPr>
            <w:tcW w:w="1255" w:type="dxa"/>
            <w:tcBorders>
              <w:top w:val="nil"/>
              <w:left w:val="nil"/>
              <w:bottom w:val="nil"/>
              <w:right w:val="nil"/>
            </w:tcBorders>
            <w:shd w:val="clear" w:color="000000" w:fill="F2F2F2"/>
            <w:noWrap/>
            <w:vAlign w:val="center"/>
            <w:hideMark/>
          </w:tcPr>
          <w:p w14:paraId="164B0A01"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49</w:t>
            </w:r>
          </w:p>
        </w:tc>
      </w:tr>
      <w:tr w:rsidR="00A84C3D" w:rsidRPr="00D85400" w14:paraId="45DDAF96"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3429DAFA"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2F2F2"/>
            <w:noWrap/>
            <w:vAlign w:val="bottom"/>
            <w:hideMark/>
          </w:tcPr>
          <w:p w14:paraId="44C27B8B"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Food/Accommodation</w:t>
            </w:r>
          </w:p>
        </w:tc>
        <w:tc>
          <w:tcPr>
            <w:tcW w:w="551" w:type="dxa"/>
            <w:tcBorders>
              <w:top w:val="nil"/>
              <w:left w:val="nil"/>
              <w:bottom w:val="nil"/>
              <w:right w:val="nil"/>
            </w:tcBorders>
            <w:shd w:val="clear" w:color="000000" w:fill="F2F2F2"/>
            <w:noWrap/>
            <w:vAlign w:val="bottom"/>
            <w:hideMark/>
          </w:tcPr>
          <w:p w14:paraId="740A4B59"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41</w:t>
            </w:r>
          </w:p>
        </w:tc>
        <w:tc>
          <w:tcPr>
            <w:tcW w:w="833" w:type="dxa"/>
            <w:tcBorders>
              <w:top w:val="nil"/>
              <w:left w:val="nil"/>
              <w:bottom w:val="nil"/>
              <w:right w:val="nil"/>
            </w:tcBorders>
            <w:shd w:val="clear" w:color="000000" w:fill="F2F2F2"/>
            <w:noWrap/>
            <w:vAlign w:val="bottom"/>
            <w:hideMark/>
          </w:tcPr>
          <w:p w14:paraId="49F99CF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22.93</w:t>
            </w:r>
          </w:p>
        </w:tc>
        <w:tc>
          <w:tcPr>
            <w:tcW w:w="918" w:type="dxa"/>
            <w:tcBorders>
              <w:top w:val="nil"/>
              <w:left w:val="nil"/>
              <w:bottom w:val="nil"/>
              <w:right w:val="nil"/>
            </w:tcBorders>
            <w:shd w:val="clear" w:color="000000" w:fill="F2F2F2"/>
            <w:noWrap/>
            <w:vAlign w:val="bottom"/>
            <w:hideMark/>
          </w:tcPr>
          <w:p w14:paraId="08070DC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2F2F2"/>
            <w:noWrap/>
            <w:vAlign w:val="bottom"/>
            <w:hideMark/>
          </w:tcPr>
          <w:p w14:paraId="11A8CD5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2F2F2"/>
            <w:noWrap/>
            <w:vAlign w:val="bottom"/>
            <w:hideMark/>
          </w:tcPr>
          <w:p w14:paraId="13DB0722"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2F2F2"/>
            <w:noWrap/>
            <w:vAlign w:val="bottom"/>
            <w:hideMark/>
          </w:tcPr>
          <w:p w14:paraId="54AD6C7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11" w:type="dxa"/>
            <w:tcBorders>
              <w:top w:val="nil"/>
              <w:left w:val="nil"/>
              <w:bottom w:val="nil"/>
              <w:right w:val="nil"/>
            </w:tcBorders>
            <w:shd w:val="clear" w:color="000000" w:fill="F2F2F2"/>
            <w:noWrap/>
            <w:vAlign w:val="bottom"/>
            <w:hideMark/>
          </w:tcPr>
          <w:p w14:paraId="1C278F5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2F2F2"/>
            <w:noWrap/>
            <w:vAlign w:val="bottom"/>
            <w:hideMark/>
          </w:tcPr>
          <w:p w14:paraId="34B1C7B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750</w:t>
            </w:r>
          </w:p>
        </w:tc>
        <w:tc>
          <w:tcPr>
            <w:tcW w:w="629" w:type="dxa"/>
            <w:tcBorders>
              <w:top w:val="nil"/>
              <w:left w:val="nil"/>
              <w:bottom w:val="nil"/>
              <w:right w:val="nil"/>
            </w:tcBorders>
            <w:shd w:val="clear" w:color="000000" w:fill="F2F2F2"/>
            <w:noWrap/>
            <w:vAlign w:val="center"/>
            <w:hideMark/>
          </w:tcPr>
          <w:p w14:paraId="2348185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37</w:t>
            </w:r>
          </w:p>
        </w:tc>
        <w:tc>
          <w:tcPr>
            <w:tcW w:w="915" w:type="dxa"/>
            <w:tcBorders>
              <w:top w:val="nil"/>
              <w:left w:val="nil"/>
              <w:bottom w:val="nil"/>
              <w:right w:val="nil"/>
            </w:tcBorders>
            <w:shd w:val="clear" w:color="000000" w:fill="F2F2F2"/>
            <w:noWrap/>
            <w:vAlign w:val="center"/>
            <w:hideMark/>
          </w:tcPr>
          <w:p w14:paraId="1FDA9F6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8</w:t>
            </w:r>
          </w:p>
        </w:tc>
        <w:tc>
          <w:tcPr>
            <w:tcW w:w="1255" w:type="dxa"/>
            <w:tcBorders>
              <w:top w:val="nil"/>
              <w:left w:val="nil"/>
              <w:bottom w:val="nil"/>
              <w:right w:val="nil"/>
            </w:tcBorders>
            <w:shd w:val="clear" w:color="000000" w:fill="F2F2F2"/>
            <w:noWrap/>
            <w:vAlign w:val="center"/>
            <w:hideMark/>
          </w:tcPr>
          <w:p w14:paraId="21228F3C"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49</w:t>
            </w:r>
          </w:p>
        </w:tc>
      </w:tr>
      <w:tr w:rsidR="00A84C3D" w:rsidRPr="00D85400" w14:paraId="5FDC9F8A"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64A5EF92"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2F2F2"/>
            <w:noWrap/>
            <w:vAlign w:val="bottom"/>
            <w:hideMark/>
          </w:tcPr>
          <w:p w14:paraId="4CE4AB53"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Transportation</w:t>
            </w:r>
          </w:p>
        </w:tc>
        <w:tc>
          <w:tcPr>
            <w:tcW w:w="551" w:type="dxa"/>
            <w:tcBorders>
              <w:top w:val="nil"/>
              <w:left w:val="nil"/>
              <w:bottom w:val="nil"/>
              <w:right w:val="nil"/>
            </w:tcBorders>
            <w:shd w:val="clear" w:color="000000" w:fill="F2F2F2"/>
            <w:noWrap/>
            <w:vAlign w:val="bottom"/>
            <w:hideMark/>
          </w:tcPr>
          <w:p w14:paraId="7B8D6F9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42</w:t>
            </w:r>
          </w:p>
        </w:tc>
        <w:tc>
          <w:tcPr>
            <w:tcW w:w="833" w:type="dxa"/>
            <w:tcBorders>
              <w:top w:val="nil"/>
              <w:left w:val="nil"/>
              <w:bottom w:val="nil"/>
              <w:right w:val="nil"/>
            </w:tcBorders>
            <w:shd w:val="clear" w:color="000000" w:fill="F2F2F2"/>
            <w:noWrap/>
            <w:vAlign w:val="bottom"/>
            <w:hideMark/>
          </w:tcPr>
          <w:p w14:paraId="7BFE9E9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142.1</w:t>
            </w:r>
          </w:p>
        </w:tc>
        <w:tc>
          <w:tcPr>
            <w:tcW w:w="918" w:type="dxa"/>
            <w:tcBorders>
              <w:top w:val="nil"/>
              <w:left w:val="nil"/>
              <w:bottom w:val="nil"/>
              <w:right w:val="nil"/>
            </w:tcBorders>
            <w:shd w:val="clear" w:color="000000" w:fill="F2F2F2"/>
            <w:noWrap/>
            <w:vAlign w:val="bottom"/>
            <w:hideMark/>
          </w:tcPr>
          <w:p w14:paraId="7215E8D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12</w:t>
            </w:r>
          </w:p>
        </w:tc>
        <w:tc>
          <w:tcPr>
            <w:tcW w:w="1139" w:type="dxa"/>
            <w:tcBorders>
              <w:top w:val="nil"/>
              <w:left w:val="nil"/>
              <w:bottom w:val="nil"/>
              <w:right w:val="nil"/>
            </w:tcBorders>
            <w:shd w:val="clear" w:color="000000" w:fill="F2F2F2"/>
            <w:noWrap/>
            <w:vAlign w:val="bottom"/>
            <w:hideMark/>
          </w:tcPr>
          <w:p w14:paraId="4D920A3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2F2F2"/>
            <w:noWrap/>
            <w:vAlign w:val="bottom"/>
            <w:hideMark/>
          </w:tcPr>
          <w:p w14:paraId="769EF443"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100</w:t>
            </w:r>
          </w:p>
        </w:tc>
        <w:tc>
          <w:tcPr>
            <w:tcW w:w="1139" w:type="dxa"/>
            <w:tcBorders>
              <w:top w:val="nil"/>
              <w:left w:val="nil"/>
              <w:bottom w:val="nil"/>
              <w:right w:val="nil"/>
            </w:tcBorders>
            <w:shd w:val="clear" w:color="000000" w:fill="F2F2F2"/>
            <w:noWrap/>
            <w:vAlign w:val="bottom"/>
            <w:hideMark/>
          </w:tcPr>
          <w:p w14:paraId="4B0D9A16"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100</w:t>
            </w:r>
          </w:p>
        </w:tc>
        <w:tc>
          <w:tcPr>
            <w:tcW w:w="1111" w:type="dxa"/>
            <w:tcBorders>
              <w:top w:val="nil"/>
              <w:left w:val="nil"/>
              <w:bottom w:val="nil"/>
              <w:right w:val="nil"/>
            </w:tcBorders>
            <w:shd w:val="clear" w:color="000000" w:fill="F2F2F2"/>
            <w:noWrap/>
            <w:vAlign w:val="bottom"/>
            <w:hideMark/>
          </w:tcPr>
          <w:p w14:paraId="63DD1F9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2F2F2"/>
            <w:noWrap/>
            <w:vAlign w:val="bottom"/>
            <w:hideMark/>
          </w:tcPr>
          <w:p w14:paraId="35130A9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1720</w:t>
            </w:r>
          </w:p>
        </w:tc>
        <w:tc>
          <w:tcPr>
            <w:tcW w:w="629" w:type="dxa"/>
            <w:tcBorders>
              <w:top w:val="nil"/>
              <w:left w:val="nil"/>
              <w:bottom w:val="nil"/>
              <w:right w:val="nil"/>
            </w:tcBorders>
            <w:shd w:val="clear" w:color="000000" w:fill="F2F2F2"/>
            <w:noWrap/>
            <w:vAlign w:val="center"/>
            <w:hideMark/>
          </w:tcPr>
          <w:p w14:paraId="368A88B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18</w:t>
            </w:r>
          </w:p>
        </w:tc>
        <w:tc>
          <w:tcPr>
            <w:tcW w:w="915" w:type="dxa"/>
            <w:tcBorders>
              <w:top w:val="nil"/>
              <w:left w:val="nil"/>
              <w:bottom w:val="nil"/>
              <w:right w:val="nil"/>
            </w:tcBorders>
            <w:shd w:val="clear" w:color="000000" w:fill="F2F2F2"/>
            <w:noWrap/>
            <w:vAlign w:val="center"/>
            <w:hideMark/>
          </w:tcPr>
          <w:p w14:paraId="7BACAFD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7</w:t>
            </w:r>
          </w:p>
        </w:tc>
        <w:tc>
          <w:tcPr>
            <w:tcW w:w="1255" w:type="dxa"/>
            <w:tcBorders>
              <w:top w:val="nil"/>
              <w:left w:val="nil"/>
              <w:bottom w:val="nil"/>
              <w:right w:val="nil"/>
            </w:tcBorders>
            <w:shd w:val="clear" w:color="000000" w:fill="F2F2F2"/>
            <w:noWrap/>
            <w:vAlign w:val="center"/>
            <w:hideMark/>
          </w:tcPr>
          <w:p w14:paraId="2AE2F4F8"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49</w:t>
            </w:r>
          </w:p>
        </w:tc>
      </w:tr>
      <w:tr w:rsidR="00A84C3D" w:rsidRPr="00D85400" w14:paraId="37F26292"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2DE15BFB"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 expenditure (medical and non-medical) [A]</w:t>
            </w:r>
          </w:p>
        </w:tc>
        <w:tc>
          <w:tcPr>
            <w:tcW w:w="1603" w:type="dxa"/>
            <w:tcBorders>
              <w:top w:val="nil"/>
              <w:left w:val="nil"/>
              <w:bottom w:val="nil"/>
              <w:right w:val="nil"/>
            </w:tcBorders>
            <w:shd w:val="clear" w:color="000000" w:fill="F2F2F2"/>
            <w:noWrap/>
            <w:vAlign w:val="bottom"/>
            <w:hideMark/>
          </w:tcPr>
          <w:p w14:paraId="399286C6"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2F2F2"/>
            <w:noWrap/>
            <w:vAlign w:val="bottom"/>
            <w:hideMark/>
          </w:tcPr>
          <w:p w14:paraId="4549248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42</w:t>
            </w:r>
          </w:p>
        </w:tc>
        <w:tc>
          <w:tcPr>
            <w:tcW w:w="833" w:type="dxa"/>
            <w:tcBorders>
              <w:top w:val="nil"/>
              <w:left w:val="nil"/>
              <w:bottom w:val="nil"/>
              <w:right w:val="nil"/>
            </w:tcBorders>
            <w:shd w:val="clear" w:color="000000" w:fill="F2F2F2"/>
            <w:noWrap/>
            <w:vAlign w:val="bottom"/>
            <w:hideMark/>
          </w:tcPr>
          <w:p w14:paraId="220C587E"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315.1</w:t>
            </w:r>
          </w:p>
        </w:tc>
        <w:tc>
          <w:tcPr>
            <w:tcW w:w="918" w:type="dxa"/>
            <w:tcBorders>
              <w:top w:val="nil"/>
              <w:left w:val="nil"/>
              <w:bottom w:val="nil"/>
              <w:right w:val="nil"/>
            </w:tcBorders>
            <w:shd w:val="clear" w:color="000000" w:fill="F2F2F2"/>
            <w:noWrap/>
            <w:vAlign w:val="bottom"/>
            <w:hideMark/>
          </w:tcPr>
          <w:p w14:paraId="4EABABB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105</w:t>
            </w:r>
          </w:p>
        </w:tc>
        <w:tc>
          <w:tcPr>
            <w:tcW w:w="1139" w:type="dxa"/>
            <w:tcBorders>
              <w:top w:val="nil"/>
              <w:left w:val="nil"/>
              <w:bottom w:val="nil"/>
              <w:right w:val="nil"/>
            </w:tcBorders>
            <w:shd w:val="clear" w:color="000000" w:fill="F2F2F2"/>
            <w:noWrap/>
            <w:vAlign w:val="bottom"/>
            <w:hideMark/>
          </w:tcPr>
          <w:p w14:paraId="2AE88D4A"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30</w:t>
            </w:r>
          </w:p>
        </w:tc>
        <w:tc>
          <w:tcPr>
            <w:tcW w:w="1376" w:type="dxa"/>
            <w:tcBorders>
              <w:top w:val="nil"/>
              <w:left w:val="nil"/>
              <w:bottom w:val="nil"/>
              <w:right w:val="nil"/>
            </w:tcBorders>
            <w:shd w:val="clear" w:color="000000" w:fill="F2F2F2"/>
            <w:noWrap/>
            <w:vAlign w:val="bottom"/>
            <w:hideMark/>
          </w:tcPr>
          <w:p w14:paraId="36810DA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282</w:t>
            </w:r>
          </w:p>
        </w:tc>
        <w:tc>
          <w:tcPr>
            <w:tcW w:w="1139" w:type="dxa"/>
            <w:tcBorders>
              <w:top w:val="nil"/>
              <w:left w:val="nil"/>
              <w:bottom w:val="nil"/>
              <w:right w:val="nil"/>
            </w:tcBorders>
            <w:shd w:val="clear" w:color="000000" w:fill="F2F2F2"/>
            <w:noWrap/>
            <w:vAlign w:val="bottom"/>
            <w:hideMark/>
          </w:tcPr>
          <w:p w14:paraId="0FF4806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312</w:t>
            </w:r>
          </w:p>
        </w:tc>
        <w:tc>
          <w:tcPr>
            <w:tcW w:w="1111" w:type="dxa"/>
            <w:tcBorders>
              <w:top w:val="nil"/>
              <w:left w:val="nil"/>
              <w:bottom w:val="nil"/>
              <w:right w:val="nil"/>
            </w:tcBorders>
            <w:shd w:val="clear" w:color="000000" w:fill="F2F2F2"/>
            <w:noWrap/>
            <w:vAlign w:val="bottom"/>
            <w:hideMark/>
          </w:tcPr>
          <w:p w14:paraId="31EDC72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2F2F2"/>
            <w:noWrap/>
            <w:vAlign w:val="bottom"/>
            <w:hideMark/>
          </w:tcPr>
          <w:p w14:paraId="09FD182E"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2140</w:t>
            </w:r>
          </w:p>
        </w:tc>
        <w:tc>
          <w:tcPr>
            <w:tcW w:w="629" w:type="dxa"/>
            <w:tcBorders>
              <w:top w:val="nil"/>
              <w:left w:val="nil"/>
              <w:bottom w:val="nil"/>
              <w:right w:val="nil"/>
            </w:tcBorders>
            <w:shd w:val="clear" w:color="000000" w:fill="F2F2F2"/>
            <w:noWrap/>
            <w:vAlign w:val="center"/>
            <w:hideMark/>
          </w:tcPr>
          <w:p w14:paraId="4D95525C"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w:t>
            </w:r>
          </w:p>
        </w:tc>
        <w:tc>
          <w:tcPr>
            <w:tcW w:w="915" w:type="dxa"/>
            <w:tcBorders>
              <w:top w:val="nil"/>
              <w:left w:val="nil"/>
              <w:bottom w:val="nil"/>
              <w:right w:val="nil"/>
            </w:tcBorders>
            <w:shd w:val="clear" w:color="000000" w:fill="F2F2F2"/>
            <w:noWrap/>
            <w:vAlign w:val="center"/>
            <w:hideMark/>
          </w:tcPr>
          <w:p w14:paraId="74856F5B"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7</w:t>
            </w:r>
          </w:p>
        </w:tc>
        <w:tc>
          <w:tcPr>
            <w:tcW w:w="1255" w:type="dxa"/>
            <w:tcBorders>
              <w:top w:val="nil"/>
              <w:left w:val="nil"/>
              <w:bottom w:val="nil"/>
              <w:right w:val="nil"/>
            </w:tcBorders>
            <w:shd w:val="clear" w:color="000000" w:fill="F2F2F2"/>
            <w:noWrap/>
            <w:vAlign w:val="center"/>
            <w:hideMark/>
          </w:tcPr>
          <w:p w14:paraId="3E0DF164"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49</w:t>
            </w:r>
          </w:p>
        </w:tc>
      </w:tr>
      <w:tr w:rsidR="00A84C3D" w:rsidRPr="00D85400" w14:paraId="605ED8DB"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68BC3B53"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 xml:space="preserve">Total cost (imputed) </w:t>
            </w:r>
          </w:p>
        </w:tc>
        <w:tc>
          <w:tcPr>
            <w:tcW w:w="1603" w:type="dxa"/>
            <w:tcBorders>
              <w:top w:val="nil"/>
              <w:left w:val="nil"/>
              <w:bottom w:val="nil"/>
              <w:right w:val="nil"/>
            </w:tcBorders>
            <w:shd w:val="clear" w:color="000000" w:fill="F2F2F2"/>
            <w:noWrap/>
            <w:vAlign w:val="bottom"/>
            <w:hideMark/>
          </w:tcPr>
          <w:p w14:paraId="183CD983"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551" w:type="dxa"/>
            <w:tcBorders>
              <w:top w:val="nil"/>
              <w:left w:val="nil"/>
              <w:bottom w:val="nil"/>
              <w:right w:val="nil"/>
            </w:tcBorders>
            <w:shd w:val="clear" w:color="000000" w:fill="F2F2F2"/>
            <w:noWrap/>
            <w:vAlign w:val="bottom"/>
            <w:hideMark/>
          </w:tcPr>
          <w:p w14:paraId="717141D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49</w:t>
            </w:r>
          </w:p>
        </w:tc>
        <w:tc>
          <w:tcPr>
            <w:tcW w:w="833" w:type="dxa"/>
            <w:tcBorders>
              <w:top w:val="nil"/>
              <w:left w:val="nil"/>
              <w:bottom w:val="nil"/>
              <w:right w:val="nil"/>
            </w:tcBorders>
            <w:shd w:val="clear" w:color="000000" w:fill="F2F2F2"/>
            <w:noWrap/>
            <w:vAlign w:val="bottom"/>
            <w:hideMark/>
          </w:tcPr>
          <w:p w14:paraId="20F6D6D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295.25</w:t>
            </w:r>
          </w:p>
        </w:tc>
        <w:tc>
          <w:tcPr>
            <w:tcW w:w="918" w:type="dxa"/>
            <w:tcBorders>
              <w:top w:val="nil"/>
              <w:left w:val="nil"/>
              <w:bottom w:val="nil"/>
              <w:right w:val="nil"/>
            </w:tcBorders>
            <w:shd w:val="clear" w:color="000000" w:fill="F2F2F2"/>
            <w:noWrap/>
            <w:vAlign w:val="bottom"/>
            <w:hideMark/>
          </w:tcPr>
          <w:p w14:paraId="389D40A3"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112</w:t>
            </w:r>
          </w:p>
        </w:tc>
        <w:tc>
          <w:tcPr>
            <w:tcW w:w="1139" w:type="dxa"/>
            <w:tcBorders>
              <w:top w:val="nil"/>
              <w:left w:val="nil"/>
              <w:bottom w:val="nil"/>
              <w:right w:val="nil"/>
            </w:tcBorders>
            <w:shd w:val="clear" w:color="000000" w:fill="F2F2F2"/>
            <w:noWrap/>
            <w:vAlign w:val="bottom"/>
            <w:hideMark/>
          </w:tcPr>
          <w:p w14:paraId="03C5861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30</w:t>
            </w:r>
          </w:p>
        </w:tc>
        <w:tc>
          <w:tcPr>
            <w:tcW w:w="1376" w:type="dxa"/>
            <w:tcBorders>
              <w:top w:val="nil"/>
              <w:left w:val="nil"/>
              <w:bottom w:val="nil"/>
              <w:right w:val="nil"/>
            </w:tcBorders>
            <w:shd w:val="clear" w:color="000000" w:fill="F2F2F2"/>
            <w:noWrap/>
            <w:vAlign w:val="bottom"/>
            <w:hideMark/>
          </w:tcPr>
          <w:p w14:paraId="4BB5977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282</w:t>
            </w:r>
          </w:p>
        </w:tc>
        <w:tc>
          <w:tcPr>
            <w:tcW w:w="1139" w:type="dxa"/>
            <w:tcBorders>
              <w:top w:val="nil"/>
              <w:left w:val="nil"/>
              <w:bottom w:val="nil"/>
              <w:right w:val="nil"/>
            </w:tcBorders>
            <w:shd w:val="clear" w:color="000000" w:fill="F2F2F2"/>
            <w:noWrap/>
            <w:vAlign w:val="bottom"/>
            <w:hideMark/>
          </w:tcPr>
          <w:p w14:paraId="107F8C4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312</w:t>
            </w:r>
          </w:p>
        </w:tc>
        <w:tc>
          <w:tcPr>
            <w:tcW w:w="1111" w:type="dxa"/>
            <w:tcBorders>
              <w:top w:val="nil"/>
              <w:left w:val="nil"/>
              <w:bottom w:val="nil"/>
              <w:right w:val="nil"/>
            </w:tcBorders>
            <w:shd w:val="clear" w:color="000000" w:fill="F2F2F2"/>
            <w:noWrap/>
            <w:vAlign w:val="bottom"/>
            <w:hideMark/>
          </w:tcPr>
          <w:p w14:paraId="0835BC3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2F2F2"/>
            <w:noWrap/>
            <w:vAlign w:val="bottom"/>
            <w:hideMark/>
          </w:tcPr>
          <w:p w14:paraId="1083435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2140</w:t>
            </w:r>
          </w:p>
        </w:tc>
        <w:tc>
          <w:tcPr>
            <w:tcW w:w="629" w:type="dxa"/>
            <w:tcBorders>
              <w:top w:val="nil"/>
              <w:left w:val="nil"/>
              <w:bottom w:val="nil"/>
              <w:right w:val="nil"/>
            </w:tcBorders>
            <w:shd w:val="clear" w:color="000000" w:fill="F2F2F2"/>
            <w:noWrap/>
            <w:vAlign w:val="center"/>
            <w:hideMark/>
          </w:tcPr>
          <w:p w14:paraId="16BADF2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w:t>
            </w:r>
          </w:p>
        </w:tc>
        <w:tc>
          <w:tcPr>
            <w:tcW w:w="915" w:type="dxa"/>
            <w:tcBorders>
              <w:top w:val="nil"/>
              <w:left w:val="nil"/>
              <w:bottom w:val="nil"/>
              <w:right w:val="nil"/>
            </w:tcBorders>
            <w:shd w:val="clear" w:color="000000" w:fill="F2F2F2"/>
            <w:noWrap/>
            <w:vAlign w:val="center"/>
            <w:hideMark/>
          </w:tcPr>
          <w:p w14:paraId="1A10D69C"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255" w:type="dxa"/>
            <w:tcBorders>
              <w:top w:val="nil"/>
              <w:left w:val="nil"/>
              <w:bottom w:val="nil"/>
              <w:right w:val="nil"/>
            </w:tcBorders>
            <w:shd w:val="clear" w:color="000000" w:fill="F2F2F2"/>
            <w:noWrap/>
            <w:vAlign w:val="center"/>
            <w:hideMark/>
          </w:tcPr>
          <w:p w14:paraId="1305CB8F"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49</w:t>
            </w:r>
          </w:p>
        </w:tc>
      </w:tr>
      <w:tr w:rsidR="00A84C3D" w:rsidRPr="00D85400" w14:paraId="39E43DF9"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31B23455"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Productivity loss [B]</w:t>
            </w:r>
          </w:p>
        </w:tc>
        <w:tc>
          <w:tcPr>
            <w:tcW w:w="1603" w:type="dxa"/>
            <w:tcBorders>
              <w:top w:val="nil"/>
              <w:left w:val="nil"/>
              <w:bottom w:val="nil"/>
              <w:right w:val="nil"/>
            </w:tcBorders>
            <w:shd w:val="clear" w:color="000000" w:fill="F2F2F2"/>
            <w:noWrap/>
            <w:vAlign w:val="bottom"/>
            <w:hideMark/>
          </w:tcPr>
          <w:p w14:paraId="1C8E7480"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2F2F2"/>
            <w:noWrap/>
            <w:vAlign w:val="bottom"/>
            <w:hideMark/>
          </w:tcPr>
          <w:p w14:paraId="20182140"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x</w:t>
            </w:r>
          </w:p>
        </w:tc>
        <w:tc>
          <w:tcPr>
            <w:tcW w:w="833" w:type="dxa"/>
            <w:tcBorders>
              <w:top w:val="nil"/>
              <w:left w:val="nil"/>
              <w:bottom w:val="nil"/>
              <w:right w:val="nil"/>
            </w:tcBorders>
            <w:shd w:val="clear" w:color="000000" w:fill="F2F2F2"/>
            <w:noWrap/>
            <w:vAlign w:val="bottom"/>
            <w:hideMark/>
          </w:tcPr>
          <w:p w14:paraId="58C06A6B"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x</w:t>
            </w:r>
          </w:p>
        </w:tc>
        <w:tc>
          <w:tcPr>
            <w:tcW w:w="918" w:type="dxa"/>
            <w:tcBorders>
              <w:top w:val="nil"/>
              <w:left w:val="nil"/>
              <w:bottom w:val="nil"/>
              <w:right w:val="nil"/>
            </w:tcBorders>
            <w:shd w:val="clear" w:color="000000" w:fill="F2F2F2"/>
            <w:noWrap/>
            <w:vAlign w:val="bottom"/>
            <w:hideMark/>
          </w:tcPr>
          <w:p w14:paraId="68BF605D"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x</w:t>
            </w:r>
          </w:p>
        </w:tc>
        <w:tc>
          <w:tcPr>
            <w:tcW w:w="1139" w:type="dxa"/>
            <w:tcBorders>
              <w:top w:val="nil"/>
              <w:left w:val="nil"/>
              <w:bottom w:val="nil"/>
              <w:right w:val="nil"/>
            </w:tcBorders>
            <w:shd w:val="clear" w:color="000000" w:fill="F2F2F2"/>
            <w:noWrap/>
            <w:vAlign w:val="bottom"/>
            <w:hideMark/>
          </w:tcPr>
          <w:p w14:paraId="10E0B34B"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x</w:t>
            </w:r>
          </w:p>
        </w:tc>
        <w:tc>
          <w:tcPr>
            <w:tcW w:w="1376" w:type="dxa"/>
            <w:tcBorders>
              <w:top w:val="nil"/>
              <w:left w:val="nil"/>
              <w:bottom w:val="nil"/>
              <w:right w:val="nil"/>
            </w:tcBorders>
            <w:shd w:val="clear" w:color="000000" w:fill="F2F2F2"/>
            <w:noWrap/>
            <w:vAlign w:val="bottom"/>
            <w:hideMark/>
          </w:tcPr>
          <w:p w14:paraId="174B001E"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x</w:t>
            </w:r>
          </w:p>
        </w:tc>
        <w:tc>
          <w:tcPr>
            <w:tcW w:w="1139" w:type="dxa"/>
            <w:tcBorders>
              <w:top w:val="nil"/>
              <w:left w:val="nil"/>
              <w:bottom w:val="nil"/>
              <w:right w:val="nil"/>
            </w:tcBorders>
            <w:shd w:val="clear" w:color="000000" w:fill="F2F2F2"/>
            <w:noWrap/>
            <w:vAlign w:val="bottom"/>
            <w:hideMark/>
          </w:tcPr>
          <w:p w14:paraId="33503765"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x</w:t>
            </w:r>
          </w:p>
        </w:tc>
        <w:tc>
          <w:tcPr>
            <w:tcW w:w="1111" w:type="dxa"/>
            <w:tcBorders>
              <w:top w:val="nil"/>
              <w:left w:val="nil"/>
              <w:bottom w:val="nil"/>
              <w:right w:val="nil"/>
            </w:tcBorders>
            <w:shd w:val="clear" w:color="000000" w:fill="F2F2F2"/>
            <w:noWrap/>
            <w:vAlign w:val="bottom"/>
            <w:hideMark/>
          </w:tcPr>
          <w:p w14:paraId="2769F5E2"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x</w:t>
            </w:r>
          </w:p>
        </w:tc>
        <w:tc>
          <w:tcPr>
            <w:tcW w:w="1148" w:type="dxa"/>
            <w:tcBorders>
              <w:top w:val="nil"/>
              <w:left w:val="nil"/>
              <w:bottom w:val="nil"/>
              <w:right w:val="nil"/>
            </w:tcBorders>
            <w:shd w:val="clear" w:color="000000" w:fill="F2F2F2"/>
            <w:noWrap/>
            <w:vAlign w:val="bottom"/>
            <w:hideMark/>
          </w:tcPr>
          <w:p w14:paraId="270AB0ED"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x</w:t>
            </w:r>
          </w:p>
        </w:tc>
        <w:tc>
          <w:tcPr>
            <w:tcW w:w="629" w:type="dxa"/>
            <w:tcBorders>
              <w:top w:val="nil"/>
              <w:left w:val="nil"/>
              <w:bottom w:val="nil"/>
              <w:right w:val="nil"/>
            </w:tcBorders>
            <w:shd w:val="clear" w:color="000000" w:fill="F2F2F2"/>
            <w:noWrap/>
            <w:vAlign w:val="center"/>
            <w:hideMark/>
          </w:tcPr>
          <w:p w14:paraId="6032350F"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c>
          <w:tcPr>
            <w:tcW w:w="915" w:type="dxa"/>
            <w:tcBorders>
              <w:top w:val="nil"/>
              <w:left w:val="nil"/>
              <w:bottom w:val="nil"/>
              <w:right w:val="nil"/>
            </w:tcBorders>
            <w:shd w:val="clear" w:color="000000" w:fill="F2F2F2"/>
            <w:noWrap/>
            <w:vAlign w:val="center"/>
            <w:hideMark/>
          </w:tcPr>
          <w:p w14:paraId="012A6CCD"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c>
          <w:tcPr>
            <w:tcW w:w="1255" w:type="dxa"/>
            <w:tcBorders>
              <w:top w:val="nil"/>
              <w:left w:val="nil"/>
              <w:bottom w:val="nil"/>
              <w:right w:val="nil"/>
            </w:tcBorders>
            <w:shd w:val="clear" w:color="000000" w:fill="F2F2F2"/>
            <w:noWrap/>
            <w:vAlign w:val="center"/>
            <w:hideMark/>
          </w:tcPr>
          <w:p w14:paraId="539C9A9C"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x</w:t>
            </w:r>
          </w:p>
        </w:tc>
      </w:tr>
      <w:tr w:rsidR="00A84C3D" w:rsidRPr="00D85400" w14:paraId="7CDEF0AC" w14:textId="77777777" w:rsidTr="00AC51B5">
        <w:trPr>
          <w:trHeight w:val="246"/>
          <w:jc w:val="center"/>
        </w:trPr>
        <w:tc>
          <w:tcPr>
            <w:tcW w:w="2552" w:type="dxa"/>
            <w:tcBorders>
              <w:top w:val="nil"/>
              <w:left w:val="nil"/>
              <w:bottom w:val="nil"/>
              <w:right w:val="nil"/>
            </w:tcBorders>
            <w:shd w:val="clear" w:color="000000" w:fill="F2F2F2"/>
            <w:noWrap/>
            <w:vAlign w:val="bottom"/>
            <w:hideMark/>
          </w:tcPr>
          <w:p w14:paraId="042A3C99"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 cost [A+B]</w:t>
            </w:r>
          </w:p>
        </w:tc>
        <w:tc>
          <w:tcPr>
            <w:tcW w:w="1603" w:type="dxa"/>
            <w:tcBorders>
              <w:top w:val="nil"/>
              <w:left w:val="nil"/>
              <w:bottom w:val="nil"/>
              <w:right w:val="nil"/>
            </w:tcBorders>
            <w:shd w:val="clear" w:color="000000" w:fill="F2F2F2"/>
            <w:noWrap/>
            <w:vAlign w:val="bottom"/>
            <w:hideMark/>
          </w:tcPr>
          <w:p w14:paraId="63636377"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w:t>
            </w:r>
          </w:p>
        </w:tc>
        <w:tc>
          <w:tcPr>
            <w:tcW w:w="551" w:type="dxa"/>
            <w:tcBorders>
              <w:top w:val="nil"/>
              <w:left w:val="nil"/>
              <w:bottom w:val="nil"/>
              <w:right w:val="nil"/>
            </w:tcBorders>
            <w:shd w:val="clear" w:color="000000" w:fill="F2F2F2"/>
            <w:noWrap/>
            <w:vAlign w:val="bottom"/>
            <w:hideMark/>
          </w:tcPr>
          <w:p w14:paraId="76EBBAAC"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42</w:t>
            </w:r>
          </w:p>
        </w:tc>
        <w:tc>
          <w:tcPr>
            <w:tcW w:w="833" w:type="dxa"/>
            <w:tcBorders>
              <w:top w:val="nil"/>
              <w:left w:val="nil"/>
              <w:bottom w:val="nil"/>
              <w:right w:val="nil"/>
            </w:tcBorders>
            <w:shd w:val="clear" w:color="000000" w:fill="F2F2F2"/>
            <w:noWrap/>
            <w:vAlign w:val="bottom"/>
            <w:hideMark/>
          </w:tcPr>
          <w:p w14:paraId="4C654EA5"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315.1</w:t>
            </w:r>
          </w:p>
        </w:tc>
        <w:tc>
          <w:tcPr>
            <w:tcW w:w="918" w:type="dxa"/>
            <w:tcBorders>
              <w:top w:val="nil"/>
              <w:left w:val="nil"/>
              <w:bottom w:val="nil"/>
              <w:right w:val="nil"/>
            </w:tcBorders>
            <w:shd w:val="clear" w:color="000000" w:fill="F2F2F2"/>
            <w:noWrap/>
            <w:vAlign w:val="bottom"/>
            <w:hideMark/>
          </w:tcPr>
          <w:p w14:paraId="6586FB0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105</w:t>
            </w:r>
          </w:p>
        </w:tc>
        <w:tc>
          <w:tcPr>
            <w:tcW w:w="1139" w:type="dxa"/>
            <w:tcBorders>
              <w:top w:val="nil"/>
              <w:left w:val="nil"/>
              <w:bottom w:val="nil"/>
              <w:right w:val="nil"/>
            </w:tcBorders>
            <w:shd w:val="clear" w:color="000000" w:fill="F2F2F2"/>
            <w:noWrap/>
            <w:vAlign w:val="bottom"/>
            <w:hideMark/>
          </w:tcPr>
          <w:p w14:paraId="06589196"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30</w:t>
            </w:r>
          </w:p>
        </w:tc>
        <w:tc>
          <w:tcPr>
            <w:tcW w:w="1376" w:type="dxa"/>
            <w:tcBorders>
              <w:top w:val="nil"/>
              <w:left w:val="nil"/>
              <w:bottom w:val="nil"/>
              <w:right w:val="nil"/>
            </w:tcBorders>
            <w:shd w:val="clear" w:color="000000" w:fill="F2F2F2"/>
            <w:noWrap/>
            <w:vAlign w:val="bottom"/>
            <w:hideMark/>
          </w:tcPr>
          <w:p w14:paraId="0ED5E5C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282</w:t>
            </w:r>
          </w:p>
        </w:tc>
        <w:tc>
          <w:tcPr>
            <w:tcW w:w="1139" w:type="dxa"/>
            <w:tcBorders>
              <w:top w:val="nil"/>
              <w:left w:val="nil"/>
              <w:bottom w:val="nil"/>
              <w:right w:val="nil"/>
            </w:tcBorders>
            <w:shd w:val="clear" w:color="000000" w:fill="F2F2F2"/>
            <w:noWrap/>
            <w:vAlign w:val="bottom"/>
            <w:hideMark/>
          </w:tcPr>
          <w:p w14:paraId="3EDC1B25"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312</w:t>
            </w:r>
          </w:p>
        </w:tc>
        <w:tc>
          <w:tcPr>
            <w:tcW w:w="1111" w:type="dxa"/>
            <w:tcBorders>
              <w:top w:val="nil"/>
              <w:left w:val="nil"/>
              <w:bottom w:val="nil"/>
              <w:right w:val="nil"/>
            </w:tcBorders>
            <w:shd w:val="clear" w:color="000000" w:fill="F2F2F2"/>
            <w:noWrap/>
            <w:vAlign w:val="bottom"/>
            <w:hideMark/>
          </w:tcPr>
          <w:p w14:paraId="1D0A21DA"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2F2F2"/>
            <w:noWrap/>
            <w:vAlign w:val="bottom"/>
            <w:hideMark/>
          </w:tcPr>
          <w:p w14:paraId="28C15FA5"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2140</w:t>
            </w:r>
          </w:p>
        </w:tc>
        <w:tc>
          <w:tcPr>
            <w:tcW w:w="629" w:type="dxa"/>
            <w:tcBorders>
              <w:top w:val="nil"/>
              <w:left w:val="nil"/>
              <w:bottom w:val="nil"/>
              <w:right w:val="nil"/>
            </w:tcBorders>
            <w:shd w:val="clear" w:color="000000" w:fill="F2F2F2"/>
            <w:noWrap/>
            <w:vAlign w:val="center"/>
            <w:hideMark/>
          </w:tcPr>
          <w:p w14:paraId="1D7F004E"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w:t>
            </w:r>
          </w:p>
        </w:tc>
        <w:tc>
          <w:tcPr>
            <w:tcW w:w="915" w:type="dxa"/>
            <w:tcBorders>
              <w:top w:val="nil"/>
              <w:left w:val="nil"/>
              <w:bottom w:val="nil"/>
              <w:right w:val="nil"/>
            </w:tcBorders>
            <w:shd w:val="clear" w:color="000000" w:fill="F2F2F2"/>
            <w:noWrap/>
            <w:vAlign w:val="center"/>
            <w:hideMark/>
          </w:tcPr>
          <w:p w14:paraId="2C3B6F2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7</w:t>
            </w:r>
          </w:p>
        </w:tc>
        <w:tc>
          <w:tcPr>
            <w:tcW w:w="1255" w:type="dxa"/>
            <w:tcBorders>
              <w:top w:val="nil"/>
              <w:left w:val="nil"/>
              <w:bottom w:val="nil"/>
              <w:right w:val="nil"/>
            </w:tcBorders>
            <w:shd w:val="clear" w:color="000000" w:fill="F2F2F2"/>
            <w:noWrap/>
            <w:vAlign w:val="center"/>
            <w:hideMark/>
          </w:tcPr>
          <w:p w14:paraId="7F2300B4"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49</w:t>
            </w:r>
          </w:p>
        </w:tc>
      </w:tr>
      <w:tr w:rsidR="00A84C3D" w:rsidRPr="00D85400" w14:paraId="6CD8844D" w14:textId="77777777" w:rsidTr="00AC51B5">
        <w:trPr>
          <w:trHeight w:val="246"/>
          <w:jc w:val="center"/>
        </w:trPr>
        <w:tc>
          <w:tcPr>
            <w:tcW w:w="15169" w:type="dxa"/>
            <w:gridSpan w:val="13"/>
            <w:tcBorders>
              <w:top w:val="nil"/>
              <w:left w:val="nil"/>
              <w:bottom w:val="nil"/>
              <w:right w:val="nil"/>
            </w:tcBorders>
            <w:shd w:val="clear" w:color="000000" w:fill="FCE4D6"/>
            <w:noWrap/>
            <w:vAlign w:val="bottom"/>
          </w:tcPr>
          <w:p w14:paraId="0FC3FD49" w14:textId="77777777" w:rsidR="00A84C3D" w:rsidRPr="00D85400" w:rsidRDefault="00A84C3D" w:rsidP="00AC51B5">
            <w:pPr>
              <w:spacing w:after="0" w:line="240" w:lineRule="auto"/>
              <w:jc w:val="center"/>
              <w:rPr>
                <w:rFonts w:ascii="Calibri" w:eastAsia="Times New Roman" w:hAnsi="Calibri" w:cs="Calibri"/>
                <w:b/>
                <w:bCs/>
                <w:i/>
                <w:iCs/>
                <w:color w:val="FF0000"/>
                <w:kern w:val="0"/>
                <w:lang w:eastAsia="en-GB"/>
                <w14:ligatures w14:val="none"/>
              </w:rPr>
            </w:pPr>
            <w:r w:rsidRPr="00D85400">
              <w:rPr>
                <w:rFonts w:ascii="Calibri" w:eastAsia="Times New Roman" w:hAnsi="Calibri" w:cs="Calibri"/>
                <w:b/>
                <w:bCs/>
                <w:i/>
                <w:iCs/>
                <w:color w:val="000000"/>
                <w:kern w:val="0"/>
                <w:lang w:eastAsia="en-GB"/>
                <w14:ligatures w14:val="none"/>
              </w:rPr>
              <w:t>Combined facilities (study facility and non-study facility)</w:t>
            </w:r>
          </w:p>
        </w:tc>
      </w:tr>
      <w:tr w:rsidR="00A84C3D" w:rsidRPr="00D85400" w14:paraId="75BB295E"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4958734F"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Medical expenditure</w:t>
            </w:r>
          </w:p>
        </w:tc>
        <w:tc>
          <w:tcPr>
            <w:tcW w:w="1603" w:type="dxa"/>
            <w:tcBorders>
              <w:top w:val="nil"/>
              <w:left w:val="nil"/>
              <w:bottom w:val="nil"/>
              <w:right w:val="nil"/>
            </w:tcBorders>
            <w:shd w:val="clear" w:color="000000" w:fill="FCE4D6"/>
            <w:noWrap/>
            <w:vAlign w:val="bottom"/>
            <w:hideMark/>
          </w:tcPr>
          <w:p w14:paraId="614C88EB"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CE4D6"/>
            <w:noWrap/>
            <w:vAlign w:val="bottom"/>
            <w:hideMark/>
          </w:tcPr>
          <w:p w14:paraId="502D9CC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336</w:t>
            </w:r>
          </w:p>
        </w:tc>
        <w:tc>
          <w:tcPr>
            <w:tcW w:w="833" w:type="dxa"/>
            <w:tcBorders>
              <w:top w:val="nil"/>
              <w:left w:val="nil"/>
              <w:bottom w:val="nil"/>
              <w:right w:val="nil"/>
            </w:tcBorders>
            <w:shd w:val="clear" w:color="000000" w:fill="FCE4D6"/>
            <w:noWrap/>
            <w:vAlign w:val="bottom"/>
            <w:hideMark/>
          </w:tcPr>
          <w:p w14:paraId="00E540D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121.05</w:t>
            </w:r>
          </w:p>
        </w:tc>
        <w:tc>
          <w:tcPr>
            <w:tcW w:w="918" w:type="dxa"/>
            <w:tcBorders>
              <w:top w:val="nil"/>
              <w:left w:val="nil"/>
              <w:bottom w:val="nil"/>
              <w:right w:val="nil"/>
            </w:tcBorders>
            <w:shd w:val="clear" w:color="000000" w:fill="FCE4D6"/>
            <w:noWrap/>
            <w:vAlign w:val="bottom"/>
            <w:hideMark/>
          </w:tcPr>
          <w:p w14:paraId="75F61056"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27.5</w:t>
            </w:r>
          </w:p>
        </w:tc>
        <w:tc>
          <w:tcPr>
            <w:tcW w:w="1139" w:type="dxa"/>
            <w:tcBorders>
              <w:top w:val="nil"/>
              <w:left w:val="nil"/>
              <w:bottom w:val="nil"/>
              <w:right w:val="nil"/>
            </w:tcBorders>
            <w:shd w:val="clear" w:color="000000" w:fill="FCE4D6"/>
            <w:noWrap/>
            <w:vAlign w:val="bottom"/>
            <w:hideMark/>
          </w:tcPr>
          <w:p w14:paraId="7BDD99F7"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7F68A5AB"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135</w:t>
            </w:r>
          </w:p>
        </w:tc>
        <w:tc>
          <w:tcPr>
            <w:tcW w:w="1139" w:type="dxa"/>
            <w:tcBorders>
              <w:top w:val="nil"/>
              <w:left w:val="nil"/>
              <w:bottom w:val="nil"/>
              <w:right w:val="nil"/>
            </w:tcBorders>
            <w:shd w:val="clear" w:color="000000" w:fill="FCE4D6"/>
            <w:noWrap/>
            <w:vAlign w:val="bottom"/>
            <w:hideMark/>
          </w:tcPr>
          <w:p w14:paraId="6CA88495"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135</w:t>
            </w:r>
          </w:p>
        </w:tc>
        <w:tc>
          <w:tcPr>
            <w:tcW w:w="1111" w:type="dxa"/>
            <w:tcBorders>
              <w:top w:val="nil"/>
              <w:left w:val="nil"/>
              <w:bottom w:val="nil"/>
              <w:right w:val="nil"/>
            </w:tcBorders>
            <w:shd w:val="clear" w:color="000000" w:fill="FCE4D6"/>
            <w:noWrap/>
            <w:vAlign w:val="bottom"/>
            <w:hideMark/>
          </w:tcPr>
          <w:p w14:paraId="17F344E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6AA67C9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1930</w:t>
            </w:r>
          </w:p>
        </w:tc>
        <w:tc>
          <w:tcPr>
            <w:tcW w:w="629" w:type="dxa"/>
            <w:tcBorders>
              <w:top w:val="nil"/>
              <w:left w:val="nil"/>
              <w:bottom w:val="nil"/>
              <w:right w:val="nil"/>
            </w:tcBorders>
            <w:shd w:val="clear" w:color="000000" w:fill="FCE4D6"/>
            <w:noWrap/>
            <w:vAlign w:val="center"/>
            <w:hideMark/>
          </w:tcPr>
          <w:p w14:paraId="1005F184"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139</w:t>
            </w:r>
          </w:p>
        </w:tc>
        <w:tc>
          <w:tcPr>
            <w:tcW w:w="915" w:type="dxa"/>
            <w:tcBorders>
              <w:top w:val="nil"/>
              <w:left w:val="nil"/>
              <w:bottom w:val="nil"/>
              <w:right w:val="nil"/>
            </w:tcBorders>
            <w:shd w:val="clear" w:color="000000" w:fill="FCE4D6"/>
            <w:noWrap/>
            <w:vAlign w:val="bottom"/>
            <w:hideMark/>
          </w:tcPr>
          <w:p w14:paraId="4F0F0DD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25</w:t>
            </w:r>
          </w:p>
        </w:tc>
        <w:tc>
          <w:tcPr>
            <w:tcW w:w="1255" w:type="dxa"/>
            <w:tcBorders>
              <w:top w:val="nil"/>
              <w:left w:val="nil"/>
              <w:bottom w:val="nil"/>
              <w:right w:val="nil"/>
            </w:tcBorders>
            <w:shd w:val="clear" w:color="000000" w:fill="FCE4D6"/>
            <w:noWrap/>
            <w:vAlign w:val="bottom"/>
            <w:hideMark/>
          </w:tcPr>
          <w:p w14:paraId="0F922C53"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361</w:t>
            </w:r>
          </w:p>
        </w:tc>
      </w:tr>
      <w:tr w:rsidR="00A84C3D" w:rsidRPr="00D85400" w14:paraId="35E5C8CC"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282EE459"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CE4D6"/>
            <w:noWrap/>
            <w:vAlign w:val="bottom"/>
            <w:hideMark/>
          </w:tcPr>
          <w:p w14:paraId="29FB0512"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xml:space="preserve">Consultation </w:t>
            </w:r>
          </w:p>
        </w:tc>
        <w:tc>
          <w:tcPr>
            <w:tcW w:w="551" w:type="dxa"/>
            <w:tcBorders>
              <w:top w:val="nil"/>
              <w:left w:val="nil"/>
              <w:bottom w:val="nil"/>
              <w:right w:val="nil"/>
            </w:tcBorders>
            <w:shd w:val="clear" w:color="000000" w:fill="FCE4D6"/>
            <w:noWrap/>
            <w:vAlign w:val="bottom"/>
            <w:hideMark/>
          </w:tcPr>
          <w:p w14:paraId="1DFE5C1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324</w:t>
            </w:r>
          </w:p>
        </w:tc>
        <w:tc>
          <w:tcPr>
            <w:tcW w:w="833" w:type="dxa"/>
            <w:tcBorders>
              <w:top w:val="nil"/>
              <w:left w:val="nil"/>
              <w:bottom w:val="nil"/>
              <w:right w:val="nil"/>
            </w:tcBorders>
            <w:shd w:val="clear" w:color="000000" w:fill="FCE4D6"/>
            <w:noWrap/>
            <w:vAlign w:val="bottom"/>
            <w:hideMark/>
          </w:tcPr>
          <w:p w14:paraId="4220461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29.22</w:t>
            </w:r>
          </w:p>
        </w:tc>
        <w:tc>
          <w:tcPr>
            <w:tcW w:w="918" w:type="dxa"/>
            <w:tcBorders>
              <w:top w:val="nil"/>
              <w:left w:val="nil"/>
              <w:bottom w:val="nil"/>
              <w:right w:val="nil"/>
            </w:tcBorders>
            <w:shd w:val="clear" w:color="000000" w:fill="FCE4D6"/>
            <w:noWrap/>
            <w:vAlign w:val="bottom"/>
            <w:hideMark/>
          </w:tcPr>
          <w:p w14:paraId="6B2E72E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CE4D6"/>
            <w:noWrap/>
            <w:vAlign w:val="bottom"/>
            <w:hideMark/>
          </w:tcPr>
          <w:p w14:paraId="6FFA830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788244B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CE4D6"/>
            <w:noWrap/>
            <w:vAlign w:val="bottom"/>
            <w:hideMark/>
          </w:tcPr>
          <w:p w14:paraId="3892125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11" w:type="dxa"/>
            <w:tcBorders>
              <w:top w:val="nil"/>
              <w:left w:val="nil"/>
              <w:bottom w:val="nil"/>
              <w:right w:val="nil"/>
            </w:tcBorders>
            <w:shd w:val="clear" w:color="000000" w:fill="FCE4D6"/>
            <w:noWrap/>
            <w:vAlign w:val="bottom"/>
            <w:hideMark/>
          </w:tcPr>
          <w:p w14:paraId="56D67DED"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7DA9E3A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1930</w:t>
            </w:r>
          </w:p>
        </w:tc>
        <w:tc>
          <w:tcPr>
            <w:tcW w:w="629" w:type="dxa"/>
            <w:tcBorders>
              <w:top w:val="nil"/>
              <w:left w:val="nil"/>
              <w:bottom w:val="nil"/>
              <w:right w:val="nil"/>
            </w:tcBorders>
            <w:shd w:val="clear" w:color="000000" w:fill="FCE4D6"/>
            <w:noWrap/>
            <w:vAlign w:val="center"/>
            <w:hideMark/>
          </w:tcPr>
          <w:p w14:paraId="798EA553"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249</w:t>
            </w:r>
          </w:p>
        </w:tc>
        <w:tc>
          <w:tcPr>
            <w:tcW w:w="915" w:type="dxa"/>
            <w:tcBorders>
              <w:top w:val="nil"/>
              <w:left w:val="nil"/>
              <w:bottom w:val="nil"/>
              <w:right w:val="nil"/>
            </w:tcBorders>
            <w:shd w:val="clear" w:color="000000" w:fill="FCE4D6"/>
            <w:noWrap/>
            <w:vAlign w:val="bottom"/>
            <w:hideMark/>
          </w:tcPr>
          <w:p w14:paraId="70695B82"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35</w:t>
            </w:r>
          </w:p>
        </w:tc>
        <w:tc>
          <w:tcPr>
            <w:tcW w:w="1255" w:type="dxa"/>
            <w:tcBorders>
              <w:top w:val="nil"/>
              <w:left w:val="nil"/>
              <w:bottom w:val="nil"/>
              <w:right w:val="nil"/>
            </w:tcBorders>
            <w:shd w:val="clear" w:color="000000" w:fill="FCE4D6"/>
            <w:noWrap/>
            <w:vAlign w:val="bottom"/>
            <w:hideMark/>
          </w:tcPr>
          <w:p w14:paraId="14E87BE5"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359</w:t>
            </w:r>
          </w:p>
        </w:tc>
      </w:tr>
      <w:tr w:rsidR="00A84C3D" w:rsidRPr="00D85400" w14:paraId="686D82E7"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4B551453"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CE4D6"/>
            <w:noWrap/>
            <w:vAlign w:val="bottom"/>
            <w:hideMark/>
          </w:tcPr>
          <w:p w14:paraId="19F9824E"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Drugs</w:t>
            </w:r>
          </w:p>
        </w:tc>
        <w:tc>
          <w:tcPr>
            <w:tcW w:w="551" w:type="dxa"/>
            <w:tcBorders>
              <w:top w:val="nil"/>
              <w:left w:val="nil"/>
              <w:bottom w:val="nil"/>
              <w:right w:val="nil"/>
            </w:tcBorders>
            <w:shd w:val="clear" w:color="000000" w:fill="FCE4D6"/>
            <w:noWrap/>
            <w:vAlign w:val="bottom"/>
            <w:hideMark/>
          </w:tcPr>
          <w:p w14:paraId="1408AF2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324</w:t>
            </w:r>
          </w:p>
        </w:tc>
        <w:tc>
          <w:tcPr>
            <w:tcW w:w="833" w:type="dxa"/>
            <w:tcBorders>
              <w:top w:val="nil"/>
              <w:left w:val="nil"/>
              <w:bottom w:val="nil"/>
              <w:right w:val="nil"/>
            </w:tcBorders>
            <w:shd w:val="clear" w:color="000000" w:fill="FCE4D6"/>
            <w:noWrap/>
            <w:vAlign w:val="bottom"/>
            <w:hideMark/>
          </w:tcPr>
          <w:p w14:paraId="2C33085D"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55.37</w:t>
            </w:r>
          </w:p>
        </w:tc>
        <w:tc>
          <w:tcPr>
            <w:tcW w:w="918" w:type="dxa"/>
            <w:tcBorders>
              <w:top w:val="nil"/>
              <w:left w:val="nil"/>
              <w:bottom w:val="nil"/>
              <w:right w:val="nil"/>
            </w:tcBorders>
            <w:shd w:val="clear" w:color="000000" w:fill="FCE4D6"/>
            <w:noWrap/>
            <w:vAlign w:val="bottom"/>
            <w:hideMark/>
          </w:tcPr>
          <w:p w14:paraId="3CD491E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CE4D6"/>
            <w:noWrap/>
            <w:vAlign w:val="bottom"/>
            <w:hideMark/>
          </w:tcPr>
          <w:p w14:paraId="41EF2F8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0FFE2BC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42.5</w:t>
            </w:r>
          </w:p>
        </w:tc>
        <w:tc>
          <w:tcPr>
            <w:tcW w:w="1139" w:type="dxa"/>
            <w:tcBorders>
              <w:top w:val="nil"/>
              <w:left w:val="nil"/>
              <w:bottom w:val="nil"/>
              <w:right w:val="nil"/>
            </w:tcBorders>
            <w:shd w:val="clear" w:color="000000" w:fill="FCE4D6"/>
            <w:noWrap/>
            <w:vAlign w:val="bottom"/>
            <w:hideMark/>
          </w:tcPr>
          <w:p w14:paraId="24E12DF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42.5</w:t>
            </w:r>
          </w:p>
        </w:tc>
        <w:tc>
          <w:tcPr>
            <w:tcW w:w="1111" w:type="dxa"/>
            <w:tcBorders>
              <w:top w:val="nil"/>
              <w:left w:val="nil"/>
              <w:bottom w:val="nil"/>
              <w:right w:val="nil"/>
            </w:tcBorders>
            <w:shd w:val="clear" w:color="000000" w:fill="FCE4D6"/>
            <w:noWrap/>
            <w:vAlign w:val="bottom"/>
            <w:hideMark/>
          </w:tcPr>
          <w:p w14:paraId="6DACD53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1A7D58B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1700</w:t>
            </w:r>
          </w:p>
        </w:tc>
        <w:tc>
          <w:tcPr>
            <w:tcW w:w="629" w:type="dxa"/>
            <w:tcBorders>
              <w:top w:val="nil"/>
              <w:left w:val="nil"/>
              <w:bottom w:val="nil"/>
              <w:right w:val="nil"/>
            </w:tcBorders>
            <w:shd w:val="clear" w:color="000000" w:fill="FCE4D6"/>
            <w:noWrap/>
            <w:vAlign w:val="center"/>
            <w:hideMark/>
          </w:tcPr>
          <w:p w14:paraId="55C0DF9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186</w:t>
            </w:r>
          </w:p>
        </w:tc>
        <w:tc>
          <w:tcPr>
            <w:tcW w:w="915" w:type="dxa"/>
            <w:tcBorders>
              <w:top w:val="nil"/>
              <w:left w:val="nil"/>
              <w:bottom w:val="nil"/>
              <w:right w:val="nil"/>
            </w:tcBorders>
            <w:shd w:val="clear" w:color="000000" w:fill="FCE4D6"/>
            <w:noWrap/>
            <w:vAlign w:val="bottom"/>
            <w:hideMark/>
          </w:tcPr>
          <w:p w14:paraId="634F44ED"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35</w:t>
            </w:r>
          </w:p>
        </w:tc>
        <w:tc>
          <w:tcPr>
            <w:tcW w:w="1255" w:type="dxa"/>
            <w:tcBorders>
              <w:top w:val="nil"/>
              <w:left w:val="nil"/>
              <w:bottom w:val="nil"/>
              <w:right w:val="nil"/>
            </w:tcBorders>
            <w:shd w:val="clear" w:color="000000" w:fill="FCE4D6"/>
            <w:noWrap/>
            <w:vAlign w:val="bottom"/>
            <w:hideMark/>
          </w:tcPr>
          <w:p w14:paraId="73142F75"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359</w:t>
            </w:r>
          </w:p>
        </w:tc>
      </w:tr>
      <w:tr w:rsidR="00A84C3D" w:rsidRPr="00D85400" w14:paraId="683230CC"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4C43CB3B"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CE4D6"/>
            <w:noWrap/>
            <w:vAlign w:val="bottom"/>
            <w:hideMark/>
          </w:tcPr>
          <w:p w14:paraId="5FD8852D"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Wound dressing</w:t>
            </w:r>
          </w:p>
        </w:tc>
        <w:tc>
          <w:tcPr>
            <w:tcW w:w="551" w:type="dxa"/>
            <w:tcBorders>
              <w:top w:val="nil"/>
              <w:left w:val="nil"/>
              <w:bottom w:val="nil"/>
              <w:right w:val="nil"/>
            </w:tcBorders>
            <w:shd w:val="clear" w:color="000000" w:fill="FCE4D6"/>
            <w:noWrap/>
            <w:vAlign w:val="bottom"/>
            <w:hideMark/>
          </w:tcPr>
          <w:p w14:paraId="1079FB06"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329</w:t>
            </w:r>
          </w:p>
        </w:tc>
        <w:tc>
          <w:tcPr>
            <w:tcW w:w="833" w:type="dxa"/>
            <w:tcBorders>
              <w:top w:val="nil"/>
              <w:left w:val="nil"/>
              <w:bottom w:val="nil"/>
              <w:right w:val="nil"/>
            </w:tcBorders>
            <w:shd w:val="clear" w:color="000000" w:fill="FCE4D6"/>
            <w:noWrap/>
            <w:vAlign w:val="bottom"/>
            <w:hideMark/>
          </w:tcPr>
          <w:p w14:paraId="329FC95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40.33</w:t>
            </w:r>
          </w:p>
        </w:tc>
        <w:tc>
          <w:tcPr>
            <w:tcW w:w="918" w:type="dxa"/>
            <w:tcBorders>
              <w:top w:val="nil"/>
              <w:left w:val="nil"/>
              <w:bottom w:val="nil"/>
              <w:right w:val="nil"/>
            </w:tcBorders>
            <w:shd w:val="clear" w:color="000000" w:fill="FCE4D6"/>
            <w:noWrap/>
            <w:vAlign w:val="bottom"/>
            <w:hideMark/>
          </w:tcPr>
          <w:p w14:paraId="36FB858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CE4D6"/>
            <w:noWrap/>
            <w:vAlign w:val="bottom"/>
            <w:hideMark/>
          </w:tcPr>
          <w:p w14:paraId="6A3ED9C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083638B6"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40</w:t>
            </w:r>
          </w:p>
        </w:tc>
        <w:tc>
          <w:tcPr>
            <w:tcW w:w="1139" w:type="dxa"/>
            <w:tcBorders>
              <w:top w:val="nil"/>
              <w:left w:val="nil"/>
              <w:bottom w:val="nil"/>
              <w:right w:val="nil"/>
            </w:tcBorders>
            <w:shd w:val="clear" w:color="000000" w:fill="FCE4D6"/>
            <w:noWrap/>
            <w:vAlign w:val="bottom"/>
            <w:hideMark/>
          </w:tcPr>
          <w:p w14:paraId="232A4A2D"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40</w:t>
            </w:r>
          </w:p>
        </w:tc>
        <w:tc>
          <w:tcPr>
            <w:tcW w:w="1111" w:type="dxa"/>
            <w:tcBorders>
              <w:top w:val="nil"/>
              <w:left w:val="nil"/>
              <w:bottom w:val="nil"/>
              <w:right w:val="nil"/>
            </w:tcBorders>
            <w:shd w:val="clear" w:color="000000" w:fill="FCE4D6"/>
            <w:noWrap/>
            <w:vAlign w:val="bottom"/>
            <w:hideMark/>
          </w:tcPr>
          <w:p w14:paraId="286C72B2"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6378E20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930</w:t>
            </w:r>
          </w:p>
        </w:tc>
        <w:tc>
          <w:tcPr>
            <w:tcW w:w="629" w:type="dxa"/>
            <w:tcBorders>
              <w:top w:val="nil"/>
              <w:left w:val="nil"/>
              <w:bottom w:val="nil"/>
              <w:right w:val="nil"/>
            </w:tcBorders>
            <w:shd w:val="clear" w:color="000000" w:fill="FCE4D6"/>
            <w:noWrap/>
            <w:vAlign w:val="center"/>
            <w:hideMark/>
          </w:tcPr>
          <w:p w14:paraId="2F848F7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217</w:t>
            </w:r>
          </w:p>
        </w:tc>
        <w:tc>
          <w:tcPr>
            <w:tcW w:w="915" w:type="dxa"/>
            <w:tcBorders>
              <w:top w:val="nil"/>
              <w:left w:val="nil"/>
              <w:bottom w:val="nil"/>
              <w:right w:val="nil"/>
            </w:tcBorders>
            <w:shd w:val="clear" w:color="000000" w:fill="FCE4D6"/>
            <w:noWrap/>
            <w:vAlign w:val="bottom"/>
            <w:hideMark/>
          </w:tcPr>
          <w:p w14:paraId="0B81CA4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30</w:t>
            </w:r>
          </w:p>
        </w:tc>
        <w:tc>
          <w:tcPr>
            <w:tcW w:w="1255" w:type="dxa"/>
            <w:tcBorders>
              <w:top w:val="nil"/>
              <w:left w:val="nil"/>
              <w:bottom w:val="nil"/>
              <w:right w:val="nil"/>
            </w:tcBorders>
            <w:shd w:val="clear" w:color="000000" w:fill="FCE4D6"/>
            <w:noWrap/>
            <w:vAlign w:val="bottom"/>
            <w:hideMark/>
          </w:tcPr>
          <w:p w14:paraId="0D393EFD"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359</w:t>
            </w:r>
          </w:p>
        </w:tc>
      </w:tr>
      <w:tr w:rsidR="00A84C3D" w:rsidRPr="00D85400" w14:paraId="1AB3E4B9"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6886E77C"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Non-medical expenditure</w:t>
            </w:r>
          </w:p>
        </w:tc>
        <w:tc>
          <w:tcPr>
            <w:tcW w:w="1603" w:type="dxa"/>
            <w:tcBorders>
              <w:top w:val="nil"/>
              <w:left w:val="nil"/>
              <w:bottom w:val="nil"/>
              <w:right w:val="nil"/>
            </w:tcBorders>
            <w:shd w:val="clear" w:color="000000" w:fill="FCE4D6"/>
            <w:noWrap/>
            <w:vAlign w:val="bottom"/>
            <w:hideMark/>
          </w:tcPr>
          <w:p w14:paraId="1A6B7709"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CE4D6"/>
            <w:noWrap/>
            <w:vAlign w:val="bottom"/>
            <w:hideMark/>
          </w:tcPr>
          <w:p w14:paraId="27C258D5"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357</w:t>
            </w:r>
          </w:p>
        </w:tc>
        <w:tc>
          <w:tcPr>
            <w:tcW w:w="833" w:type="dxa"/>
            <w:tcBorders>
              <w:top w:val="nil"/>
              <w:left w:val="nil"/>
              <w:bottom w:val="nil"/>
              <w:right w:val="nil"/>
            </w:tcBorders>
            <w:shd w:val="clear" w:color="000000" w:fill="FCE4D6"/>
            <w:noWrap/>
            <w:vAlign w:val="bottom"/>
            <w:hideMark/>
          </w:tcPr>
          <w:p w14:paraId="65D69E9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91.93</w:t>
            </w:r>
          </w:p>
        </w:tc>
        <w:tc>
          <w:tcPr>
            <w:tcW w:w="918" w:type="dxa"/>
            <w:tcBorders>
              <w:top w:val="nil"/>
              <w:left w:val="nil"/>
              <w:bottom w:val="nil"/>
              <w:right w:val="nil"/>
            </w:tcBorders>
            <w:shd w:val="clear" w:color="000000" w:fill="FCE4D6"/>
            <w:noWrap/>
            <w:vAlign w:val="bottom"/>
            <w:hideMark/>
          </w:tcPr>
          <w:p w14:paraId="758E33E8"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20</w:t>
            </w:r>
          </w:p>
        </w:tc>
        <w:tc>
          <w:tcPr>
            <w:tcW w:w="1139" w:type="dxa"/>
            <w:tcBorders>
              <w:top w:val="nil"/>
              <w:left w:val="nil"/>
              <w:bottom w:val="nil"/>
              <w:right w:val="nil"/>
            </w:tcBorders>
            <w:shd w:val="clear" w:color="000000" w:fill="FCE4D6"/>
            <w:noWrap/>
            <w:vAlign w:val="bottom"/>
            <w:hideMark/>
          </w:tcPr>
          <w:p w14:paraId="6B6A488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676E8AC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100</w:t>
            </w:r>
          </w:p>
        </w:tc>
        <w:tc>
          <w:tcPr>
            <w:tcW w:w="1139" w:type="dxa"/>
            <w:tcBorders>
              <w:top w:val="nil"/>
              <w:left w:val="nil"/>
              <w:bottom w:val="nil"/>
              <w:right w:val="nil"/>
            </w:tcBorders>
            <w:shd w:val="clear" w:color="000000" w:fill="FCE4D6"/>
            <w:noWrap/>
            <w:vAlign w:val="bottom"/>
            <w:hideMark/>
          </w:tcPr>
          <w:p w14:paraId="16CE3B9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100</w:t>
            </w:r>
          </w:p>
        </w:tc>
        <w:tc>
          <w:tcPr>
            <w:tcW w:w="1111" w:type="dxa"/>
            <w:tcBorders>
              <w:top w:val="nil"/>
              <w:left w:val="nil"/>
              <w:bottom w:val="nil"/>
              <w:right w:val="nil"/>
            </w:tcBorders>
            <w:shd w:val="clear" w:color="000000" w:fill="FCE4D6"/>
            <w:noWrap/>
            <w:vAlign w:val="bottom"/>
            <w:hideMark/>
          </w:tcPr>
          <w:p w14:paraId="00D03CF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4FC06D6E"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1780</w:t>
            </w:r>
          </w:p>
        </w:tc>
        <w:tc>
          <w:tcPr>
            <w:tcW w:w="629" w:type="dxa"/>
            <w:tcBorders>
              <w:top w:val="nil"/>
              <w:left w:val="nil"/>
              <w:bottom w:val="nil"/>
              <w:right w:val="nil"/>
            </w:tcBorders>
            <w:shd w:val="clear" w:color="000000" w:fill="FCE4D6"/>
            <w:noWrap/>
            <w:vAlign w:val="center"/>
            <w:hideMark/>
          </w:tcPr>
          <w:p w14:paraId="243305A8"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139</w:t>
            </w:r>
          </w:p>
        </w:tc>
        <w:tc>
          <w:tcPr>
            <w:tcW w:w="915" w:type="dxa"/>
            <w:tcBorders>
              <w:top w:val="nil"/>
              <w:left w:val="nil"/>
              <w:bottom w:val="nil"/>
              <w:right w:val="nil"/>
            </w:tcBorders>
            <w:shd w:val="clear" w:color="000000" w:fill="FCE4D6"/>
            <w:noWrap/>
            <w:vAlign w:val="bottom"/>
            <w:hideMark/>
          </w:tcPr>
          <w:p w14:paraId="546CC42A"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w:t>
            </w:r>
          </w:p>
        </w:tc>
        <w:tc>
          <w:tcPr>
            <w:tcW w:w="1255" w:type="dxa"/>
            <w:tcBorders>
              <w:top w:val="nil"/>
              <w:left w:val="nil"/>
              <w:bottom w:val="nil"/>
              <w:right w:val="nil"/>
            </w:tcBorders>
            <w:shd w:val="clear" w:color="000000" w:fill="FCE4D6"/>
            <w:noWrap/>
            <w:vAlign w:val="bottom"/>
            <w:hideMark/>
          </w:tcPr>
          <w:p w14:paraId="6BAE59B2"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361</w:t>
            </w:r>
          </w:p>
        </w:tc>
      </w:tr>
      <w:tr w:rsidR="00A84C3D" w:rsidRPr="00D85400" w14:paraId="43BBE630"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025A45C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CE4D6"/>
            <w:noWrap/>
            <w:vAlign w:val="bottom"/>
            <w:hideMark/>
          </w:tcPr>
          <w:p w14:paraId="5C33C273"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Food/Accommodation</w:t>
            </w:r>
          </w:p>
        </w:tc>
        <w:tc>
          <w:tcPr>
            <w:tcW w:w="551" w:type="dxa"/>
            <w:tcBorders>
              <w:top w:val="nil"/>
              <w:left w:val="nil"/>
              <w:bottom w:val="nil"/>
              <w:right w:val="nil"/>
            </w:tcBorders>
            <w:shd w:val="clear" w:color="000000" w:fill="FCE4D6"/>
            <w:noWrap/>
            <w:vAlign w:val="bottom"/>
            <w:hideMark/>
          </w:tcPr>
          <w:p w14:paraId="48B7A9D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345</w:t>
            </w:r>
          </w:p>
        </w:tc>
        <w:tc>
          <w:tcPr>
            <w:tcW w:w="833" w:type="dxa"/>
            <w:tcBorders>
              <w:top w:val="nil"/>
              <w:left w:val="nil"/>
              <w:bottom w:val="nil"/>
              <w:right w:val="nil"/>
            </w:tcBorders>
            <w:shd w:val="clear" w:color="000000" w:fill="FCE4D6"/>
            <w:noWrap/>
            <w:vAlign w:val="bottom"/>
            <w:hideMark/>
          </w:tcPr>
          <w:p w14:paraId="48FB9BCF"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7.74</w:t>
            </w:r>
          </w:p>
        </w:tc>
        <w:tc>
          <w:tcPr>
            <w:tcW w:w="918" w:type="dxa"/>
            <w:tcBorders>
              <w:top w:val="nil"/>
              <w:left w:val="nil"/>
              <w:bottom w:val="nil"/>
              <w:right w:val="nil"/>
            </w:tcBorders>
            <w:shd w:val="clear" w:color="000000" w:fill="FCE4D6"/>
            <w:noWrap/>
            <w:vAlign w:val="bottom"/>
            <w:hideMark/>
          </w:tcPr>
          <w:p w14:paraId="779533F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CE4D6"/>
            <w:noWrap/>
            <w:vAlign w:val="bottom"/>
            <w:hideMark/>
          </w:tcPr>
          <w:p w14:paraId="31F71D1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7023C229"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39" w:type="dxa"/>
            <w:tcBorders>
              <w:top w:val="nil"/>
              <w:left w:val="nil"/>
              <w:bottom w:val="nil"/>
              <w:right w:val="nil"/>
            </w:tcBorders>
            <w:shd w:val="clear" w:color="000000" w:fill="FCE4D6"/>
            <w:noWrap/>
            <w:vAlign w:val="bottom"/>
            <w:hideMark/>
          </w:tcPr>
          <w:p w14:paraId="26DC91B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11" w:type="dxa"/>
            <w:tcBorders>
              <w:top w:val="nil"/>
              <w:left w:val="nil"/>
              <w:bottom w:val="nil"/>
              <w:right w:val="nil"/>
            </w:tcBorders>
            <w:shd w:val="clear" w:color="000000" w:fill="FCE4D6"/>
            <w:noWrap/>
            <w:vAlign w:val="bottom"/>
            <w:hideMark/>
          </w:tcPr>
          <w:p w14:paraId="76CDCAE6"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4FEDE213"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750</w:t>
            </w:r>
          </w:p>
        </w:tc>
        <w:tc>
          <w:tcPr>
            <w:tcW w:w="629" w:type="dxa"/>
            <w:tcBorders>
              <w:top w:val="nil"/>
              <w:left w:val="nil"/>
              <w:bottom w:val="nil"/>
              <w:right w:val="nil"/>
            </w:tcBorders>
            <w:shd w:val="clear" w:color="000000" w:fill="FCE4D6"/>
            <w:noWrap/>
            <w:vAlign w:val="center"/>
            <w:hideMark/>
          </w:tcPr>
          <w:p w14:paraId="7406CAF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296</w:t>
            </w:r>
          </w:p>
        </w:tc>
        <w:tc>
          <w:tcPr>
            <w:tcW w:w="915" w:type="dxa"/>
            <w:tcBorders>
              <w:top w:val="nil"/>
              <w:left w:val="nil"/>
              <w:bottom w:val="nil"/>
              <w:right w:val="nil"/>
            </w:tcBorders>
            <w:shd w:val="clear" w:color="000000" w:fill="FCE4D6"/>
            <w:noWrap/>
            <w:vAlign w:val="bottom"/>
            <w:hideMark/>
          </w:tcPr>
          <w:p w14:paraId="43A469CD"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15</w:t>
            </w:r>
          </w:p>
        </w:tc>
        <w:tc>
          <w:tcPr>
            <w:tcW w:w="1255" w:type="dxa"/>
            <w:tcBorders>
              <w:top w:val="nil"/>
              <w:left w:val="nil"/>
              <w:bottom w:val="nil"/>
              <w:right w:val="nil"/>
            </w:tcBorders>
            <w:shd w:val="clear" w:color="000000" w:fill="FCE4D6"/>
            <w:noWrap/>
            <w:vAlign w:val="bottom"/>
            <w:hideMark/>
          </w:tcPr>
          <w:p w14:paraId="157BA6D5"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360</w:t>
            </w:r>
          </w:p>
        </w:tc>
      </w:tr>
      <w:tr w:rsidR="00A84C3D" w:rsidRPr="00D85400" w14:paraId="5293EEA6"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1A7A8ABE"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1603" w:type="dxa"/>
            <w:tcBorders>
              <w:top w:val="nil"/>
              <w:left w:val="nil"/>
              <w:bottom w:val="nil"/>
              <w:right w:val="nil"/>
            </w:tcBorders>
            <w:shd w:val="clear" w:color="000000" w:fill="FCE4D6"/>
            <w:noWrap/>
            <w:vAlign w:val="bottom"/>
            <w:hideMark/>
          </w:tcPr>
          <w:p w14:paraId="6A29638D"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Transportation</w:t>
            </w:r>
          </w:p>
        </w:tc>
        <w:tc>
          <w:tcPr>
            <w:tcW w:w="551" w:type="dxa"/>
            <w:tcBorders>
              <w:top w:val="nil"/>
              <w:left w:val="nil"/>
              <w:bottom w:val="nil"/>
              <w:right w:val="nil"/>
            </w:tcBorders>
            <w:shd w:val="clear" w:color="000000" w:fill="FCE4D6"/>
            <w:noWrap/>
            <w:vAlign w:val="bottom"/>
            <w:hideMark/>
          </w:tcPr>
          <w:p w14:paraId="50DD11D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356</w:t>
            </w:r>
          </w:p>
        </w:tc>
        <w:tc>
          <w:tcPr>
            <w:tcW w:w="833" w:type="dxa"/>
            <w:tcBorders>
              <w:top w:val="nil"/>
              <w:left w:val="nil"/>
              <w:bottom w:val="nil"/>
              <w:right w:val="nil"/>
            </w:tcBorders>
            <w:shd w:val="clear" w:color="000000" w:fill="FCE4D6"/>
            <w:noWrap/>
            <w:vAlign w:val="bottom"/>
            <w:hideMark/>
          </w:tcPr>
          <w:p w14:paraId="4C01EAA6"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84.69</w:t>
            </w:r>
          </w:p>
        </w:tc>
        <w:tc>
          <w:tcPr>
            <w:tcW w:w="918" w:type="dxa"/>
            <w:tcBorders>
              <w:top w:val="nil"/>
              <w:left w:val="nil"/>
              <w:bottom w:val="nil"/>
              <w:right w:val="nil"/>
            </w:tcBorders>
            <w:shd w:val="clear" w:color="000000" w:fill="FCE4D6"/>
            <w:noWrap/>
            <w:vAlign w:val="bottom"/>
            <w:hideMark/>
          </w:tcPr>
          <w:p w14:paraId="0093CD1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20</w:t>
            </w:r>
          </w:p>
        </w:tc>
        <w:tc>
          <w:tcPr>
            <w:tcW w:w="1139" w:type="dxa"/>
            <w:tcBorders>
              <w:top w:val="nil"/>
              <w:left w:val="nil"/>
              <w:bottom w:val="nil"/>
              <w:right w:val="nil"/>
            </w:tcBorders>
            <w:shd w:val="clear" w:color="000000" w:fill="FCE4D6"/>
            <w:noWrap/>
            <w:vAlign w:val="bottom"/>
            <w:hideMark/>
          </w:tcPr>
          <w:p w14:paraId="412F4BE3"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376" w:type="dxa"/>
            <w:tcBorders>
              <w:top w:val="nil"/>
              <w:left w:val="nil"/>
              <w:bottom w:val="nil"/>
              <w:right w:val="nil"/>
            </w:tcBorders>
            <w:shd w:val="clear" w:color="000000" w:fill="FCE4D6"/>
            <w:noWrap/>
            <w:vAlign w:val="bottom"/>
            <w:hideMark/>
          </w:tcPr>
          <w:p w14:paraId="4E7F123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92.5</w:t>
            </w:r>
          </w:p>
        </w:tc>
        <w:tc>
          <w:tcPr>
            <w:tcW w:w="1139" w:type="dxa"/>
            <w:tcBorders>
              <w:top w:val="nil"/>
              <w:left w:val="nil"/>
              <w:bottom w:val="nil"/>
              <w:right w:val="nil"/>
            </w:tcBorders>
            <w:shd w:val="clear" w:color="000000" w:fill="FCE4D6"/>
            <w:noWrap/>
            <w:vAlign w:val="bottom"/>
            <w:hideMark/>
          </w:tcPr>
          <w:p w14:paraId="7BEAA99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92.5</w:t>
            </w:r>
          </w:p>
        </w:tc>
        <w:tc>
          <w:tcPr>
            <w:tcW w:w="1111" w:type="dxa"/>
            <w:tcBorders>
              <w:top w:val="nil"/>
              <w:left w:val="nil"/>
              <w:bottom w:val="nil"/>
              <w:right w:val="nil"/>
            </w:tcBorders>
            <w:shd w:val="clear" w:color="000000" w:fill="FCE4D6"/>
            <w:noWrap/>
            <w:vAlign w:val="bottom"/>
            <w:hideMark/>
          </w:tcPr>
          <w:p w14:paraId="7479B982"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7CCEA988"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1780</w:t>
            </w:r>
          </w:p>
        </w:tc>
        <w:tc>
          <w:tcPr>
            <w:tcW w:w="629" w:type="dxa"/>
            <w:tcBorders>
              <w:top w:val="nil"/>
              <w:left w:val="nil"/>
              <w:bottom w:val="nil"/>
              <w:right w:val="nil"/>
            </w:tcBorders>
            <w:shd w:val="clear" w:color="000000" w:fill="FCE4D6"/>
            <w:noWrap/>
            <w:vAlign w:val="center"/>
            <w:hideMark/>
          </w:tcPr>
          <w:p w14:paraId="1F4AC99C"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136</w:t>
            </w:r>
          </w:p>
        </w:tc>
        <w:tc>
          <w:tcPr>
            <w:tcW w:w="915" w:type="dxa"/>
            <w:tcBorders>
              <w:top w:val="nil"/>
              <w:left w:val="nil"/>
              <w:bottom w:val="nil"/>
              <w:right w:val="nil"/>
            </w:tcBorders>
            <w:shd w:val="clear" w:color="000000" w:fill="FCE4D6"/>
            <w:noWrap/>
            <w:vAlign w:val="bottom"/>
            <w:hideMark/>
          </w:tcPr>
          <w:p w14:paraId="13251B4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4</w:t>
            </w:r>
          </w:p>
        </w:tc>
        <w:tc>
          <w:tcPr>
            <w:tcW w:w="1255" w:type="dxa"/>
            <w:tcBorders>
              <w:top w:val="nil"/>
              <w:left w:val="nil"/>
              <w:bottom w:val="nil"/>
              <w:right w:val="nil"/>
            </w:tcBorders>
            <w:shd w:val="clear" w:color="000000" w:fill="FCE4D6"/>
            <w:noWrap/>
            <w:vAlign w:val="bottom"/>
            <w:hideMark/>
          </w:tcPr>
          <w:p w14:paraId="119314DC"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360</w:t>
            </w:r>
          </w:p>
        </w:tc>
      </w:tr>
      <w:tr w:rsidR="00A84C3D" w:rsidRPr="00D85400" w14:paraId="368049D7"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10372F06"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 expenditure (medical and non-medical) [A]</w:t>
            </w:r>
          </w:p>
        </w:tc>
        <w:tc>
          <w:tcPr>
            <w:tcW w:w="1603" w:type="dxa"/>
            <w:tcBorders>
              <w:top w:val="nil"/>
              <w:left w:val="nil"/>
              <w:bottom w:val="nil"/>
              <w:right w:val="nil"/>
            </w:tcBorders>
            <w:shd w:val="clear" w:color="000000" w:fill="FCE4D6"/>
            <w:noWrap/>
            <w:vAlign w:val="bottom"/>
            <w:hideMark/>
          </w:tcPr>
          <w:p w14:paraId="3013AF0E"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CE4D6"/>
            <w:noWrap/>
            <w:vAlign w:val="bottom"/>
            <w:hideMark/>
          </w:tcPr>
          <w:p w14:paraId="7E2F769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358</w:t>
            </w:r>
          </w:p>
        </w:tc>
        <w:tc>
          <w:tcPr>
            <w:tcW w:w="833" w:type="dxa"/>
            <w:tcBorders>
              <w:top w:val="nil"/>
              <w:left w:val="nil"/>
              <w:bottom w:val="nil"/>
              <w:right w:val="nil"/>
            </w:tcBorders>
            <w:shd w:val="clear" w:color="000000" w:fill="FCE4D6"/>
            <w:noWrap/>
            <w:vAlign w:val="bottom"/>
            <w:hideMark/>
          </w:tcPr>
          <w:p w14:paraId="7DE46147"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205.28</w:t>
            </w:r>
          </w:p>
        </w:tc>
        <w:tc>
          <w:tcPr>
            <w:tcW w:w="918" w:type="dxa"/>
            <w:tcBorders>
              <w:top w:val="nil"/>
              <w:left w:val="nil"/>
              <w:bottom w:val="nil"/>
              <w:right w:val="nil"/>
            </w:tcBorders>
            <w:shd w:val="clear" w:color="000000" w:fill="FCE4D6"/>
            <w:noWrap/>
            <w:vAlign w:val="bottom"/>
            <w:hideMark/>
          </w:tcPr>
          <w:p w14:paraId="3D74E17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70</w:t>
            </w:r>
          </w:p>
        </w:tc>
        <w:tc>
          <w:tcPr>
            <w:tcW w:w="1139" w:type="dxa"/>
            <w:tcBorders>
              <w:top w:val="nil"/>
              <w:left w:val="nil"/>
              <w:bottom w:val="nil"/>
              <w:right w:val="nil"/>
            </w:tcBorders>
            <w:shd w:val="clear" w:color="000000" w:fill="FCE4D6"/>
            <w:noWrap/>
            <w:vAlign w:val="bottom"/>
            <w:hideMark/>
          </w:tcPr>
          <w:p w14:paraId="47F9A79B"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4</w:t>
            </w:r>
          </w:p>
        </w:tc>
        <w:tc>
          <w:tcPr>
            <w:tcW w:w="1376" w:type="dxa"/>
            <w:tcBorders>
              <w:top w:val="nil"/>
              <w:left w:val="nil"/>
              <w:bottom w:val="nil"/>
              <w:right w:val="nil"/>
            </w:tcBorders>
            <w:shd w:val="clear" w:color="000000" w:fill="FCE4D6"/>
            <w:noWrap/>
            <w:vAlign w:val="bottom"/>
            <w:hideMark/>
          </w:tcPr>
          <w:p w14:paraId="4F9FD34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246</w:t>
            </w:r>
          </w:p>
        </w:tc>
        <w:tc>
          <w:tcPr>
            <w:tcW w:w="1139" w:type="dxa"/>
            <w:tcBorders>
              <w:top w:val="nil"/>
              <w:left w:val="nil"/>
              <w:bottom w:val="nil"/>
              <w:right w:val="nil"/>
            </w:tcBorders>
            <w:shd w:val="clear" w:color="000000" w:fill="FCE4D6"/>
            <w:noWrap/>
            <w:vAlign w:val="bottom"/>
            <w:hideMark/>
          </w:tcPr>
          <w:p w14:paraId="417A23B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250</w:t>
            </w:r>
          </w:p>
        </w:tc>
        <w:tc>
          <w:tcPr>
            <w:tcW w:w="1111" w:type="dxa"/>
            <w:tcBorders>
              <w:top w:val="nil"/>
              <w:left w:val="nil"/>
              <w:bottom w:val="nil"/>
              <w:right w:val="nil"/>
            </w:tcBorders>
            <w:shd w:val="clear" w:color="000000" w:fill="FCE4D6"/>
            <w:noWrap/>
            <w:vAlign w:val="bottom"/>
            <w:hideMark/>
          </w:tcPr>
          <w:p w14:paraId="05B7F44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7D23EDE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3190</w:t>
            </w:r>
          </w:p>
        </w:tc>
        <w:tc>
          <w:tcPr>
            <w:tcW w:w="629" w:type="dxa"/>
            <w:tcBorders>
              <w:top w:val="nil"/>
              <w:left w:val="nil"/>
              <w:bottom w:val="nil"/>
              <w:right w:val="nil"/>
            </w:tcBorders>
            <w:shd w:val="clear" w:color="000000" w:fill="FCE4D6"/>
            <w:noWrap/>
            <w:vAlign w:val="center"/>
            <w:hideMark/>
          </w:tcPr>
          <w:p w14:paraId="6669F4FB"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83</w:t>
            </w:r>
          </w:p>
        </w:tc>
        <w:tc>
          <w:tcPr>
            <w:tcW w:w="915" w:type="dxa"/>
            <w:tcBorders>
              <w:top w:val="nil"/>
              <w:left w:val="nil"/>
              <w:bottom w:val="nil"/>
              <w:right w:val="nil"/>
            </w:tcBorders>
            <w:shd w:val="clear" w:color="000000" w:fill="FCE4D6"/>
            <w:noWrap/>
            <w:vAlign w:val="bottom"/>
            <w:hideMark/>
          </w:tcPr>
          <w:p w14:paraId="09E82105"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w:t>
            </w:r>
          </w:p>
        </w:tc>
        <w:tc>
          <w:tcPr>
            <w:tcW w:w="1255" w:type="dxa"/>
            <w:tcBorders>
              <w:top w:val="nil"/>
              <w:left w:val="nil"/>
              <w:bottom w:val="nil"/>
              <w:right w:val="nil"/>
            </w:tcBorders>
            <w:shd w:val="clear" w:color="000000" w:fill="FCE4D6"/>
            <w:noWrap/>
            <w:vAlign w:val="bottom"/>
            <w:hideMark/>
          </w:tcPr>
          <w:p w14:paraId="29477C82"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361</w:t>
            </w:r>
          </w:p>
        </w:tc>
      </w:tr>
      <w:tr w:rsidR="00A84C3D" w:rsidRPr="00D85400" w14:paraId="788A8A9F"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729D82F0"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 cost (imputed)</w:t>
            </w:r>
          </w:p>
        </w:tc>
        <w:tc>
          <w:tcPr>
            <w:tcW w:w="1603" w:type="dxa"/>
            <w:tcBorders>
              <w:top w:val="nil"/>
              <w:left w:val="nil"/>
              <w:bottom w:val="nil"/>
              <w:right w:val="nil"/>
            </w:tcBorders>
            <w:shd w:val="clear" w:color="000000" w:fill="FCE4D6"/>
            <w:noWrap/>
            <w:vAlign w:val="bottom"/>
            <w:hideMark/>
          </w:tcPr>
          <w:p w14:paraId="1FB5161E" w14:textId="77777777" w:rsidR="00A84C3D" w:rsidRPr="00D85400" w:rsidRDefault="00A84C3D" w:rsidP="00AC51B5">
            <w:pPr>
              <w:spacing w:after="0" w:line="240" w:lineRule="auto"/>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 </w:t>
            </w:r>
          </w:p>
        </w:tc>
        <w:tc>
          <w:tcPr>
            <w:tcW w:w="551" w:type="dxa"/>
            <w:tcBorders>
              <w:top w:val="nil"/>
              <w:left w:val="nil"/>
              <w:bottom w:val="nil"/>
              <w:right w:val="nil"/>
            </w:tcBorders>
            <w:shd w:val="clear" w:color="000000" w:fill="FCE4D6"/>
            <w:noWrap/>
            <w:vAlign w:val="bottom"/>
            <w:hideMark/>
          </w:tcPr>
          <w:p w14:paraId="011E4A2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361</w:t>
            </w:r>
          </w:p>
        </w:tc>
        <w:tc>
          <w:tcPr>
            <w:tcW w:w="833" w:type="dxa"/>
            <w:tcBorders>
              <w:top w:val="nil"/>
              <w:left w:val="nil"/>
              <w:bottom w:val="nil"/>
              <w:right w:val="nil"/>
            </w:tcBorders>
            <w:shd w:val="clear" w:color="000000" w:fill="FCE4D6"/>
            <w:noWrap/>
            <w:vAlign w:val="bottom"/>
            <w:hideMark/>
          </w:tcPr>
          <w:p w14:paraId="020F7810"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215.12</w:t>
            </w:r>
          </w:p>
        </w:tc>
        <w:tc>
          <w:tcPr>
            <w:tcW w:w="918" w:type="dxa"/>
            <w:tcBorders>
              <w:top w:val="nil"/>
              <w:left w:val="nil"/>
              <w:bottom w:val="nil"/>
              <w:right w:val="nil"/>
            </w:tcBorders>
            <w:shd w:val="clear" w:color="000000" w:fill="FCE4D6"/>
            <w:noWrap/>
            <w:vAlign w:val="bottom"/>
            <w:hideMark/>
          </w:tcPr>
          <w:p w14:paraId="267DB2A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98.19</w:t>
            </w:r>
          </w:p>
        </w:tc>
        <w:tc>
          <w:tcPr>
            <w:tcW w:w="1139" w:type="dxa"/>
            <w:tcBorders>
              <w:top w:val="nil"/>
              <w:left w:val="nil"/>
              <w:bottom w:val="nil"/>
              <w:right w:val="nil"/>
            </w:tcBorders>
            <w:shd w:val="clear" w:color="000000" w:fill="FCE4D6"/>
            <w:noWrap/>
            <w:vAlign w:val="bottom"/>
            <w:hideMark/>
          </w:tcPr>
          <w:p w14:paraId="3F3AFEBA"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10</w:t>
            </w:r>
          </w:p>
        </w:tc>
        <w:tc>
          <w:tcPr>
            <w:tcW w:w="1376" w:type="dxa"/>
            <w:tcBorders>
              <w:top w:val="nil"/>
              <w:left w:val="nil"/>
              <w:bottom w:val="nil"/>
              <w:right w:val="nil"/>
            </w:tcBorders>
            <w:shd w:val="clear" w:color="000000" w:fill="FCE4D6"/>
            <w:noWrap/>
            <w:vAlign w:val="bottom"/>
            <w:hideMark/>
          </w:tcPr>
          <w:p w14:paraId="554AF927"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270</w:t>
            </w:r>
          </w:p>
        </w:tc>
        <w:tc>
          <w:tcPr>
            <w:tcW w:w="1139" w:type="dxa"/>
            <w:tcBorders>
              <w:top w:val="nil"/>
              <w:left w:val="nil"/>
              <w:bottom w:val="nil"/>
              <w:right w:val="nil"/>
            </w:tcBorders>
            <w:shd w:val="clear" w:color="000000" w:fill="FCE4D6"/>
            <w:noWrap/>
            <w:vAlign w:val="bottom"/>
            <w:hideMark/>
          </w:tcPr>
          <w:p w14:paraId="38452B94"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280</w:t>
            </w:r>
          </w:p>
        </w:tc>
        <w:tc>
          <w:tcPr>
            <w:tcW w:w="1111" w:type="dxa"/>
            <w:tcBorders>
              <w:top w:val="nil"/>
              <w:left w:val="nil"/>
              <w:bottom w:val="nil"/>
              <w:right w:val="nil"/>
            </w:tcBorders>
            <w:shd w:val="clear" w:color="000000" w:fill="FCE4D6"/>
            <w:noWrap/>
            <w:vAlign w:val="bottom"/>
            <w:hideMark/>
          </w:tcPr>
          <w:p w14:paraId="50A5A182"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148" w:type="dxa"/>
            <w:tcBorders>
              <w:top w:val="nil"/>
              <w:left w:val="nil"/>
              <w:bottom w:val="nil"/>
              <w:right w:val="nil"/>
            </w:tcBorders>
            <w:shd w:val="clear" w:color="000000" w:fill="FCE4D6"/>
            <w:noWrap/>
            <w:vAlign w:val="bottom"/>
            <w:hideMark/>
          </w:tcPr>
          <w:p w14:paraId="7D31E2C5"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3190</w:t>
            </w:r>
          </w:p>
        </w:tc>
        <w:tc>
          <w:tcPr>
            <w:tcW w:w="629" w:type="dxa"/>
            <w:tcBorders>
              <w:top w:val="nil"/>
              <w:left w:val="nil"/>
              <w:bottom w:val="nil"/>
              <w:right w:val="nil"/>
            </w:tcBorders>
            <w:shd w:val="clear" w:color="000000" w:fill="FCE4D6"/>
            <w:noWrap/>
            <w:vAlign w:val="center"/>
            <w:hideMark/>
          </w:tcPr>
          <w:p w14:paraId="7DD5AB01"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73</w:t>
            </w:r>
          </w:p>
        </w:tc>
        <w:tc>
          <w:tcPr>
            <w:tcW w:w="915" w:type="dxa"/>
            <w:tcBorders>
              <w:top w:val="nil"/>
              <w:left w:val="nil"/>
              <w:bottom w:val="nil"/>
              <w:right w:val="nil"/>
            </w:tcBorders>
            <w:shd w:val="clear" w:color="000000" w:fill="FCE4D6"/>
            <w:noWrap/>
            <w:vAlign w:val="bottom"/>
            <w:hideMark/>
          </w:tcPr>
          <w:p w14:paraId="090E46EB" w14:textId="77777777" w:rsidR="00A84C3D" w:rsidRPr="00D85400" w:rsidRDefault="00A84C3D" w:rsidP="00AC51B5">
            <w:pPr>
              <w:spacing w:after="0" w:line="240" w:lineRule="auto"/>
              <w:jc w:val="center"/>
              <w:rPr>
                <w:rFonts w:ascii="Calibri" w:eastAsia="Times New Roman" w:hAnsi="Calibri" w:cs="Calibri"/>
                <w:color w:val="000000"/>
                <w:kern w:val="0"/>
                <w:lang w:eastAsia="en-GB"/>
                <w14:ligatures w14:val="none"/>
              </w:rPr>
            </w:pPr>
            <w:r w:rsidRPr="00D85400">
              <w:rPr>
                <w:rFonts w:ascii="Calibri" w:eastAsia="Times New Roman" w:hAnsi="Calibri" w:cs="Calibri"/>
                <w:color w:val="000000"/>
                <w:kern w:val="0"/>
                <w:lang w:eastAsia="en-GB"/>
                <w14:ligatures w14:val="none"/>
              </w:rPr>
              <w:t>0</w:t>
            </w:r>
          </w:p>
        </w:tc>
        <w:tc>
          <w:tcPr>
            <w:tcW w:w="1255" w:type="dxa"/>
            <w:tcBorders>
              <w:top w:val="nil"/>
              <w:left w:val="nil"/>
              <w:bottom w:val="nil"/>
              <w:right w:val="nil"/>
            </w:tcBorders>
            <w:shd w:val="clear" w:color="000000" w:fill="FCE4D6"/>
            <w:noWrap/>
            <w:vAlign w:val="bottom"/>
            <w:hideMark/>
          </w:tcPr>
          <w:p w14:paraId="03C35B19" w14:textId="77777777" w:rsidR="00A84C3D" w:rsidRPr="00D85400" w:rsidRDefault="00A84C3D" w:rsidP="00AC51B5">
            <w:pPr>
              <w:spacing w:after="0" w:line="240" w:lineRule="auto"/>
              <w:jc w:val="center"/>
              <w:rPr>
                <w:rFonts w:ascii="Calibri" w:eastAsia="Times New Roman" w:hAnsi="Calibri" w:cs="Calibri"/>
                <w:color w:val="FF0000"/>
                <w:kern w:val="0"/>
                <w:lang w:eastAsia="en-GB"/>
                <w14:ligatures w14:val="none"/>
              </w:rPr>
            </w:pPr>
            <w:r w:rsidRPr="00D85400">
              <w:rPr>
                <w:rFonts w:ascii="Calibri" w:eastAsia="Times New Roman" w:hAnsi="Calibri" w:cs="Calibri"/>
                <w:color w:val="FF0000"/>
                <w:kern w:val="0"/>
                <w:lang w:eastAsia="en-GB"/>
                <w14:ligatures w14:val="none"/>
              </w:rPr>
              <w:t>361</w:t>
            </w:r>
          </w:p>
        </w:tc>
      </w:tr>
      <w:tr w:rsidR="00A84C3D" w:rsidRPr="00D85400" w14:paraId="1E323B3E" w14:textId="77777777" w:rsidTr="00AC51B5">
        <w:trPr>
          <w:trHeight w:val="246"/>
          <w:jc w:val="center"/>
        </w:trPr>
        <w:tc>
          <w:tcPr>
            <w:tcW w:w="2552" w:type="dxa"/>
            <w:tcBorders>
              <w:top w:val="nil"/>
              <w:left w:val="nil"/>
              <w:bottom w:val="nil"/>
              <w:right w:val="nil"/>
            </w:tcBorders>
            <w:shd w:val="clear" w:color="000000" w:fill="FCE4D6"/>
            <w:noWrap/>
            <w:vAlign w:val="bottom"/>
            <w:hideMark/>
          </w:tcPr>
          <w:p w14:paraId="75F4ECF8"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Productivity loss [B]</w:t>
            </w:r>
          </w:p>
        </w:tc>
        <w:tc>
          <w:tcPr>
            <w:tcW w:w="1603" w:type="dxa"/>
            <w:tcBorders>
              <w:top w:val="nil"/>
              <w:left w:val="nil"/>
              <w:bottom w:val="nil"/>
              <w:right w:val="nil"/>
            </w:tcBorders>
            <w:shd w:val="clear" w:color="000000" w:fill="FCE4D6"/>
            <w:noWrap/>
            <w:vAlign w:val="bottom"/>
            <w:hideMark/>
          </w:tcPr>
          <w:p w14:paraId="5033E5FF"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Sub-total</w:t>
            </w:r>
          </w:p>
        </w:tc>
        <w:tc>
          <w:tcPr>
            <w:tcW w:w="551" w:type="dxa"/>
            <w:tcBorders>
              <w:top w:val="nil"/>
              <w:left w:val="nil"/>
              <w:bottom w:val="nil"/>
              <w:right w:val="nil"/>
            </w:tcBorders>
            <w:shd w:val="clear" w:color="000000" w:fill="FCE4D6"/>
            <w:noWrap/>
            <w:vAlign w:val="bottom"/>
            <w:hideMark/>
          </w:tcPr>
          <w:p w14:paraId="720B43D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361</w:t>
            </w:r>
          </w:p>
        </w:tc>
        <w:tc>
          <w:tcPr>
            <w:tcW w:w="833" w:type="dxa"/>
            <w:tcBorders>
              <w:top w:val="nil"/>
              <w:left w:val="nil"/>
              <w:bottom w:val="nil"/>
              <w:right w:val="nil"/>
            </w:tcBorders>
            <w:shd w:val="clear" w:color="000000" w:fill="FCE4D6"/>
            <w:noWrap/>
            <w:vAlign w:val="bottom"/>
            <w:hideMark/>
          </w:tcPr>
          <w:p w14:paraId="3537B2DB"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372.72</w:t>
            </w:r>
          </w:p>
        </w:tc>
        <w:tc>
          <w:tcPr>
            <w:tcW w:w="918" w:type="dxa"/>
            <w:tcBorders>
              <w:top w:val="nil"/>
              <w:left w:val="nil"/>
              <w:bottom w:val="nil"/>
              <w:right w:val="nil"/>
            </w:tcBorders>
            <w:shd w:val="clear" w:color="000000" w:fill="FCE4D6"/>
            <w:noWrap/>
            <w:vAlign w:val="bottom"/>
            <w:hideMark/>
          </w:tcPr>
          <w:p w14:paraId="34D54451"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18.16</w:t>
            </w:r>
          </w:p>
        </w:tc>
        <w:tc>
          <w:tcPr>
            <w:tcW w:w="1139" w:type="dxa"/>
            <w:tcBorders>
              <w:top w:val="nil"/>
              <w:left w:val="nil"/>
              <w:bottom w:val="nil"/>
              <w:right w:val="nil"/>
            </w:tcBorders>
            <w:shd w:val="clear" w:color="000000" w:fill="FCE4D6"/>
            <w:noWrap/>
            <w:vAlign w:val="bottom"/>
            <w:hideMark/>
          </w:tcPr>
          <w:p w14:paraId="74AA9936"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18.16</w:t>
            </w:r>
          </w:p>
        </w:tc>
        <w:tc>
          <w:tcPr>
            <w:tcW w:w="1376" w:type="dxa"/>
            <w:tcBorders>
              <w:top w:val="nil"/>
              <w:left w:val="nil"/>
              <w:bottom w:val="nil"/>
              <w:right w:val="nil"/>
            </w:tcBorders>
            <w:shd w:val="clear" w:color="000000" w:fill="FCE4D6"/>
            <w:noWrap/>
            <w:vAlign w:val="bottom"/>
            <w:hideMark/>
          </w:tcPr>
          <w:p w14:paraId="4FC498E3"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299.64</w:t>
            </w:r>
          </w:p>
        </w:tc>
        <w:tc>
          <w:tcPr>
            <w:tcW w:w="1139" w:type="dxa"/>
            <w:tcBorders>
              <w:top w:val="nil"/>
              <w:left w:val="nil"/>
              <w:bottom w:val="nil"/>
              <w:right w:val="nil"/>
            </w:tcBorders>
            <w:shd w:val="clear" w:color="000000" w:fill="FCE4D6"/>
            <w:noWrap/>
            <w:vAlign w:val="bottom"/>
            <w:hideMark/>
          </w:tcPr>
          <w:p w14:paraId="442A287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317.8</w:t>
            </w:r>
          </w:p>
        </w:tc>
        <w:tc>
          <w:tcPr>
            <w:tcW w:w="1111" w:type="dxa"/>
            <w:tcBorders>
              <w:top w:val="nil"/>
              <w:left w:val="nil"/>
              <w:bottom w:val="nil"/>
              <w:right w:val="nil"/>
            </w:tcBorders>
            <w:shd w:val="clear" w:color="000000" w:fill="FCE4D6"/>
            <w:noWrap/>
            <w:vAlign w:val="bottom"/>
            <w:hideMark/>
          </w:tcPr>
          <w:p w14:paraId="205E20B7"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9.08</w:t>
            </w:r>
          </w:p>
        </w:tc>
        <w:tc>
          <w:tcPr>
            <w:tcW w:w="1148" w:type="dxa"/>
            <w:tcBorders>
              <w:top w:val="nil"/>
              <w:left w:val="nil"/>
              <w:bottom w:val="nil"/>
              <w:right w:val="nil"/>
            </w:tcBorders>
            <w:shd w:val="clear" w:color="000000" w:fill="FCE4D6"/>
            <w:noWrap/>
            <w:vAlign w:val="bottom"/>
            <w:hideMark/>
          </w:tcPr>
          <w:p w14:paraId="5619BFA8"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13075.2</w:t>
            </w:r>
          </w:p>
        </w:tc>
        <w:tc>
          <w:tcPr>
            <w:tcW w:w="629" w:type="dxa"/>
            <w:tcBorders>
              <w:top w:val="nil"/>
              <w:left w:val="nil"/>
              <w:bottom w:val="nil"/>
              <w:right w:val="nil"/>
            </w:tcBorders>
            <w:shd w:val="clear" w:color="000000" w:fill="FCE4D6"/>
            <w:noWrap/>
            <w:vAlign w:val="center"/>
            <w:hideMark/>
          </w:tcPr>
          <w:p w14:paraId="34DA6C32"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915" w:type="dxa"/>
            <w:tcBorders>
              <w:top w:val="nil"/>
              <w:left w:val="nil"/>
              <w:bottom w:val="nil"/>
              <w:right w:val="nil"/>
            </w:tcBorders>
            <w:shd w:val="clear" w:color="000000" w:fill="FCE4D6"/>
            <w:noWrap/>
            <w:vAlign w:val="bottom"/>
            <w:hideMark/>
          </w:tcPr>
          <w:p w14:paraId="3A757DA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255" w:type="dxa"/>
            <w:tcBorders>
              <w:top w:val="nil"/>
              <w:left w:val="nil"/>
              <w:bottom w:val="nil"/>
              <w:right w:val="nil"/>
            </w:tcBorders>
            <w:shd w:val="clear" w:color="000000" w:fill="FCE4D6"/>
            <w:noWrap/>
            <w:vAlign w:val="bottom"/>
            <w:hideMark/>
          </w:tcPr>
          <w:p w14:paraId="48632293"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361</w:t>
            </w:r>
          </w:p>
        </w:tc>
      </w:tr>
      <w:tr w:rsidR="00A84C3D" w:rsidRPr="00D85400" w14:paraId="24CE6914" w14:textId="77777777" w:rsidTr="00AC51B5">
        <w:trPr>
          <w:trHeight w:val="246"/>
          <w:jc w:val="center"/>
        </w:trPr>
        <w:tc>
          <w:tcPr>
            <w:tcW w:w="2552" w:type="dxa"/>
            <w:tcBorders>
              <w:top w:val="nil"/>
              <w:left w:val="nil"/>
              <w:bottom w:val="single" w:sz="4" w:space="0" w:color="auto"/>
              <w:right w:val="nil"/>
            </w:tcBorders>
            <w:shd w:val="clear" w:color="000000" w:fill="FCE4D6"/>
            <w:noWrap/>
            <w:vAlign w:val="bottom"/>
            <w:hideMark/>
          </w:tcPr>
          <w:p w14:paraId="08178B33"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 cost [A+B]</w:t>
            </w:r>
          </w:p>
        </w:tc>
        <w:tc>
          <w:tcPr>
            <w:tcW w:w="1603" w:type="dxa"/>
            <w:tcBorders>
              <w:top w:val="nil"/>
              <w:left w:val="nil"/>
              <w:bottom w:val="single" w:sz="4" w:space="0" w:color="auto"/>
              <w:right w:val="nil"/>
            </w:tcBorders>
            <w:shd w:val="clear" w:color="000000" w:fill="FCE4D6"/>
            <w:noWrap/>
            <w:vAlign w:val="bottom"/>
            <w:hideMark/>
          </w:tcPr>
          <w:p w14:paraId="0A43D68F" w14:textId="77777777" w:rsidR="00A84C3D" w:rsidRPr="00D85400" w:rsidRDefault="00A84C3D" w:rsidP="00AC51B5">
            <w:pPr>
              <w:spacing w:after="0" w:line="240" w:lineRule="auto"/>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Total</w:t>
            </w:r>
          </w:p>
        </w:tc>
        <w:tc>
          <w:tcPr>
            <w:tcW w:w="551" w:type="dxa"/>
            <w:tcBorders>
              <w:top w:val="nil"/>
              <w:left w:val="nil"/>
              <w:bottom w:val="single" w:sz="4" w:space="0" w:color="auto"/>
              <w:right w:val="nil"/>
            </w:tcBorders>
            <w:shd w:val="clear" w:color="000000" w:fill="FCE4D6"/>
            <w:noWrap/>
            <w:vAlign w:val="bottom"/>
            <w:hideMark/>
          </w:tcPr>
          <w:p w14:paraId="678AD3C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361</w:t>
            </w:r>
          </w:p>
        </w:tc>
        <w:tc>
          <w:tcPr>
            <w:tcW w:w="833" w:type="dxa"/>
            <w:tcBorders>
              <w:top w:val="nil"/>
              <w:left w:val="nil"/>
              <w:bottom w:val="single" w:sz="4" w:space="0" w:color="auto"/>
              <w:right w:val="nil"/>
            </w:tcBorders>
            <w:shd w:val="clear" w:color="000000" w:fill="FCE4D6"/>
            <w:noWrap/>
            <w:vAlign w:val="bottom"/>
            <w:hideMark/>
          </w:tcPr>
          <w:p w14:paraId="53EC9E50"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576.3</w:t>
            </w:r>
          </w:p>
        </w:tc>
        <w:tc>
          <w:tcPr>
            <w:tcW w:w="918" w:type="dxa"/>
            <w:tcBorders>
              <w:top w:val="nil"/>
              <w:left w:val="nil"/>
              <w:bottom w:val="single" w:sz="4" w:space="0" w:color="auto"/>
              <w:right w:val="nil"/>
            </w:tcBorders>
            <w:shd w:val="clear" w:color="000000" w:fill="FCE4D6"/>
            <w:noWrap/>
            <w:vAlign w:val="bottom"/>
            <w:hideMark/>
          </w:tcPr>
          <w:p w14:paraId="37825567"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198.16</w:t>
            </w:r>
          </w:p>
        </w:tc>
        <w:tc>
          <w:tcPr>
            <w:tcW w:w="1139" w:type="dxa"/>
            <w:tcBorders>
              <w:top w:val="nil"/>
              <w:left w:val="nil"/>
              <w:bottom w:val="single" w:sz="4" w:space="0" w:color="auto"/>
              <w:right w:val="nil"/>
            </w:tcBorders>
            <w:shd w:val="clear" w:color="000000" w:fill="FCE4D6"/>
            <w:noWrap/>
            <w:vAlign w:val="bottom"/>
            <w:hideMark/>
          </w:tcPr>
          <w:p w14:paraId="1E13314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38.16</w:t>
            </w:r>
          </w:p>
        </w:tc>
        <w:tc>
          <w:tcPr>
            <w:tcW w:w="1376" w:type="dxa"/>
            <w:tcBorders>
              <w:top w:val="nil"/>
              <w:left w:val="nil"/>
              <w:bottom w:val="single" w:sz="4" w:space="0" w:color="auto"/>
              <w:right w:val="nil"/>
            </w:tcBorders>
            <w:shd w:val="clear" w:color="000000" w:fill="FCE4D6"/>
            <w:noWrap/>
            <w:vAlign w:val="bottom"/>
            <w:hideMark/>
          </w:tcPr>
          <w:p w14:paraId="61572B7D"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555.04</w:t>
            </w:r>
          </w:p>
        </w:tc>
        <w:tc>
          <w:tcPr>
            <w:tcW w:w="1139" w:type="dxa"/>
            <w:tcBorders>
              <w:top w:val="nil"/>
              <w:left w:val="nil"/>
              <w:bottom w:val="single" w:sz="4" w:space="0" w:color="auto"/>
              <w:right w:val="nil"/>
            </w:tcBorders>
            <w:shd w:val="clear" w:color="000000" w:fill="FCE4D6"/>
            <w:noWrap/>
            <w:vAlign w:val="bottom"/>
            <w:hideMark/>
          </w:tcPr>
          <w:p w14:paraId="682C566A"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593.2</w:t>
            </w:r>
          </w:p>
        </w:tc>
        <w:tc>
          <w:tcPr>
            <w:tcW w:w="1111" w:type="dxa"/>
            <w:tcBorders>
              <w:top w:val="nil"/>
              <w:left w:val="nil"/>
              <w:bottom w:val="single" w:sz="4" w:space="0" w:color="auto"/>
              <w:right w:val="nil"/>
            </w:tcBorders>
            <w:shd w:val="clear" w:color="000000" w:fill="FCE4D6"/>
            <w:noWrap/>
            <w:vAlign w:val="bottom"/>
            <w:hideMark/>
          </w:tcPr>
          <w:p w14:paraId="07FC11F4"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13.62</w:t>
            </w:r>
          </w:p>
        </w:tc>
        <w:tc>
          <w:tcPr>
            <w:tcW w:w="1148" w:type="dxa"/>
            <w:tcBorders>
              <w:top w:val="nil"/>
              <w:left w:val="nil"/>
              <w:bottom w:val="single" w:sz="4" w:space="0" w:color="auto"/>
              <w:right w:val="nil"/>
            </w:tcBorders>
            <w:shd w:val="clear" w:color="000000" w:fill="FCE4D6"/>
            <w:noWrap/>
            <w:vAlign w:val="bottom"/>
            <w:hideMark/>
          </w:tcPr>
          <w:p w14:paraId="6C497144"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13187.2</w:t>
            </w:r>
          </w:p>
        </w:tc>
        <w:tc>
          <w:tcPr>
            <w:tcW w:w="629" w:type="dxa"/>
            <w:tcBorders>
              <w:top w:val="nil"/>
              <w:left w:val="nil"/>
              <w:bottom w:val="single" w:sz="4" w:space="0" w:color="auto"/>
              <w:right w:val="nil"/>
            </w:tcBorders>
            <w:shd w:val="clear" w:color="000000" w:fill="FCE4D6"/>
            <w:noWrap/>
            <w:vAlign w:val="center"/>
            <w:hideMark/>
          </w:tcPr>
          <w:p w14:paraId="588B1D4F"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915" w:type="dxa"/>
            <w:tcBorders>
              <w:top w:val="nil"/>
              <w:left w:val="nil"/>
              <w:bottom w:val="single" w:sz="4" w:space="0" w:color="auto"/>
              <w:right w:val="nil"/>
            </w:tcBorders>
            <w:shd w:val="clear" w:color="000000" w:fill="FCE4D6"/>
            <w:noWrap/>
            <w:vAlign w:val="bottom"/>
            <w:hideMark/>
          </w:tcPr>
          <w:p w14:paraId="6BF05735" w14:textId="77777777" w:rsidR="00A84C3D" w:rsidRPr="00D85400" w:rsidRDefault="00A84C3D" w:rsidP="00AC51B5">
            <w:pPr>
              <w:spacing w:after="0" w:line="240" w:lineRule="auto"/>
              <w:jc w:val="center"/>
              <w:rPr>
                <w:rFonts w:ascii="Calibri" w:eastAsia="Times New Roman" w:hAnsi="Calibri" w:cs="Calibri"/>
                <w:b/>
                <w:bCs/>
                <w:color w:val="000000"/>
                <w:kern w:val="0"/>
                <w:lang w:eastAsia="en-GB"/>
                <w14:ligatures w14:val="none"/>
              </w:rPr>
            </w:pPr>
            <w:r w:rsidRPr="00D85400">
              <w:rPr>
                <w:rFonts w:ascii="Calibri" w:eastAsia="Times New Roman" w:hAnsi="Calibri" w:cs="Calibri"/>
                <w:b/>
                <w:bCs/>
                <w:color w:val="000000"/>
                <w:kern w:val="0"/>
                <w:lang w:eastAsia="en-GB"/>
                <w14:ligatures w14:val="none"/>
              </w:rPr>
              <w:t>0</w:t>
            </w:r>
          </w:p>
        </w:tc>
        <w:tc>
          <w:tcPr>
            <w:tcW w:w="1255" w:type="dxa"/>
            <w:tcBorders>
              <w:top w:val="nil"/>
              <w:left w:val="nil"/>
              <w:bottom w:val="single" w:sz="4" w:space="0" w:color="auto"/>
              <w:right w:val="nil"/>
            </w:tcBorders>
            <w:shd w:val="clear" w:color="000000" w:fill="FCE4D6"/>
            <w:noWrap/>
            <w:vAlign w:val="bottom"/>
            <w:hideMark/>
          </w:tcPr>
          <w:p w14:paraId="7E4E8197" w14:textId="77777777" w:rsidR="00A84C3D" w:rsidRPr="00D85400" w:rsidRDefault="00A84C3D" w:rsidP="00AC51B5">
            <w:pPr>
              <w:spacing w:after="0" w:line="240" w:lineRule="auto"/>
              <w:jc w:val="center"/>
              <w:rPr>
                <w:rFonts w:ascii="Calibri" w:eastAsia="Times New Roman" w:hAnsi="Calibri" w:cs="Calibri"/>
                <w:b/>
                <w:bCs/>
                <w:color w:val="FF0000"/>
                <w:kern w:val="0"/>
                <w:lang w:eastAsia="en-GB"/>
                <w14:ligatures w14:val="none"/>
              </w:rPr>
            </w:pPr>
            <w:r w:rsidRPr="00D85400">
              <w:rPr>
                <w:rFonts w:ascii="Calibri" w:eastAsia="Times New Roman" w:hAnsi="Calibri" w:cs="Calibri"/>
                <w:b/>
                <w:bCs/>
                <w:color w:val="FF0000"/>
                <w:kern w:val="0"/>
                <w:lang w:eastAsia="en-GB"/>
                <w14:ligatures w14:val="none"/>
              </w:rPr>
              <w:t>361</w:t>
            </w:r>
          </w:p>
        </w:tc>
      </w:tr>
    </w:tbl>
    <w:p w14:paraId="1DA1FB69" w14:textId="77777777" w:rsidR="00A84C3D" w:rsidRPr="00D85400" w:rsidRDefault="00A84C3D" w:rsidP="00A84C3D">
      <w:pPr>
        <w:rPr>
          <w:rFonts w:ascii="Arial" w:hAnsi="Arial" w:cs="Arial"/>
        </w:rPr>
      </w:pPr>
    </w:p>
    <w:p w14:paraId="6A36A822" w14:textId="77777777" w:rsidR="00A84C3D" w:rsidRPr="00D85400" w:rsidRDefault="00A84C3D" w:rsidP="00A84C3D">
      <w:pPr>
        <w:rPr>
          <w:rFonts w:ascii="Arial" w:hAnsi="Arial" w:cs="Arial"/>
        </w:rPr>
      </w:pPr>
    </w:p>
    <w:p w14:paraId="4DDD1B02" w14:textId="77777777" w:rsidR="00A84C3D" w:rsidRPr="00D85400" w:rsidRDefault="00A84C3D" w:rsidP="00A84C3D">
      <w:pPr>
        <w:rPr>
          <w:rFonts w:ascii="Arial" w:hAnsi="Arial" w:cs="Arial"/>
        </w:rPr>
        <w:sectPr w:rsidR="00A84C3D" w:rsidRPr="00D85400" w:rsidSect="00A84C3D">
          <w:pgSz w:w="16838" w:h="11906" w:orient="landscape"/>
          <w:pgMar w:top="1440" w:right="1440" w:bottom="1440" w:left="1440" w:header="708" w:footer="708" w:gutter="0"/>
          <w:cols w:space="708"/>
          <w:docGrid w:linePitch="360"/>
        </w:sectPr>
      </w:pPr>
    </w:p>
    <w:p w14:paraId="366202D4" w14:textId="77777777" w:rsidR="00A84C3D" w:rsidRPr="00D85400" w:rsidRDefault="00A84C3D" w:rsidP="00A84C3D">
      <w:pPr>
        <w:spacing w:line="480" w:lineRule="auto"/>
        <w:jc w:val="both"/>
        <w:rPr>
          <w:rFonts w:ascii="Arial" w:hAnsi="Arial" w:cs="Arial"/>
        </w:rPr>
      </w:pPr>
      <w:r w:rsidRPr="00D85400">
        <w:rPr>
          <w:rFonts w:ascii="Arial" w:hAnsi="Arial" w:cs="Arial"/>
        </w:rPr>
        <w:lastRenderedPageBreak/>
        <w:t>Supplementary Figure 1: Map of study site (Atwima Mponua district) within Republic of Ghana (upper panel) and at district level (lower panel)</w:t>
      </w:r>
    </w:p>
    <w:p w14:paraId="69135674" w14:textId="77777777" w:rsidR="00A84C3D" w:rsidRDefault="00A84C3D" w:rsidP="00A84C3D">
      <w:pPr>
        <w:spacing w:line="480" w:lineRule="auto"/>
        <w:jc w:val="center"/>
        <w:rPr>
          <w:rFonts w:ascii="Arial" w:hAnsi="Arial" w:cs="Arial"/>
        </w:rPr>
      </w:pPr>
      <w:r w:rsidRPr="00D85400">
        <w:rPr>
          <w:rFonts w:ascii="Arial" w:hAnsi="Arial" w:cs="Arial"/>
          <w:noProof/>
        </w:rPr>
        <w:drawing>
          <wp:inline distT="0" distB="0" distL="0" distR="0" wp14:anchorId="6F4A3811" wp14:editId="0D55D5FF">
            <wp:extent cx="2167968" cy="2911717"/>
            <wp:effectExtent l="19050" t="19050" r="22860" b="22225"/>
            <wp:docPr id="1702334156" name="Picture 16" descr="A map of africa with different stat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2334156" name="Picture 16" descr="A map of africa with different states&#10;&#10;AI-generated content may be incorrect."/>
                    <pic:cNvPicPr/>
                  </pic:nvPicPr>
                  <pic:blipFill rotWithShape="1">
                    <a:blip r:embed="rId5" cstate="print">
                      <a:extLst>
                        <a:ext uri="{28A0092B-C50C-407E-A947-70E740481C1C}">
                          <a14:useLocalDpi xmlns:a14="http://schemas.microsoft.com/office/drawing/2010/main" val="0"/>
                        </a:ext>
                      </a:extLst>
                    </a:blip>
                    <a:srcRect l="38280" t="883" r="1374" b="1081"/>
                    <a:stretch>
                      <a:fillRect/>
                    </a:stretch>
                  </pic:blipFill>
                  <pic:spPr bwMode="auto">
                    <a:xfrm>
                      <a:off x="0" y="0"/>
                      <a:ext cx="2171611" cy="2916610"/>
                    </a:xfrm>
                    <a:prstGeom prst="rect">
                      <a:avLst/>
                    </a:prstGeom>
                    <a:ln w="9525"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r w:rsidRPr="00D85400">
        <w:rPr>
          <w:rFonts w:ascii="Arial" w:hAnsi="Arial" w:cs="Arial"/>
          <w:noProof/>
        </w:rPr>
        <w:drawing>
          <wp:inline distT="0" distB="0" distL="0" distR="0" wp14:anchorId="30FF47D1" wp14:editId="2E9C7FE7">
            <wp:extent cx="4939449" cy="4110381"/>
            <wp:effectExtent l="19050" t="19050" r="13970" b="23495"/>
            <wp:docPr id="1688037781" name="Picture 17" descr="A map of a trail&#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8037781" name="Picture 17" descr="A map of a trail&#10;&#10;AI-generated content may be incorrect."/>
                    <pic:cNvPicPr/>
                  </pic:nvPicPr>
                  <pic:blipFill rotWithShape="1">
                    <a:blip r:embed="rId6" cstate="print">
                      <a:extLst>
                        <a:ext uri="{28A0092B-C50C-407E-A947-70E740481C1C}">
                          <a14:useLocalDpi xmlns:a14="http://schemas.microsoft.com/office/drawing/2010/main" val="0"/>
                        </a:ext>
                      </a:extLst>
                    </a:blip>
                    <a:srcRect l="623" r="14394"/>
                    <a:stretch>
                      <a:fillRect/>
                    </a:stretch>
                  </pic:blipFill>
                  <pic:spPr bwMode="auto">
                    <a:xfrm>
                      <a:off x="0" y="0"/>
                      <a:ext cx="4948804" cy="4118166"/>
                    </a:xfrm>
                    <a:prstGeom prst="rect">
                      <a:avLst/>
                    </a:prstGeom>
                    <a:ln w="9525"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25E89F5F" w14:textId="77777777" w:rsidR="00A84C3D" w:rsidRPr="00D85400" w:rsidRDefault="00A84C3D" w:rsidP="00A84C3D">
      <w:pPr>
        <w:spacing w:line="480" w:lineRule="auto"/>
        <w:jc w:val="center"/>
        <w:rPr>
          <w:rFonts w:ascii="Arial" w:hAnsi="Arial" w:cs="Arial"/>
        </w:rPr>
      </w:pPr>
      <w:r w:rsidRPr="00D85400">
        <w:rPr>
          <w:rFonts w:ascii="Arial" w:hAnsi="Arial" w:cs="Arial"/>
        </w:rPr>
        <w:br w:type="page"/>
      </w:r>
    </w:p>
    <w:p w14:paraId="6836C352" w14:textId="77777777" w:rsidR="00A84C3D" w:rsidRPr="00D85400" w:rsidRDefault="00A84C3D" w:rsidP="00A84C3D">
      <w:pPr>
        <w:spacing w:line="480" w:lineRule="auto"/>
        <w:jc w:val="both"/>
        <w:rPr>
          <w:rFonts w:ascii="Arial" w:hAnsi="Arial" w:cs="Arial"/>
        </w:rPr>
      </w:pPr>
      <w:r w:rsidRPr="00D85400">
        <w:rPr>
          <w:rFonts w:ascii="Arial" w:hAnsi="Arial" w:cs="Arial"/>
        </w:rPr>
        <w:lastRenderedPageBreak/>
        <w:t>Supplementary Figure 2: Association between community-level incidence and endline prevalence</w:t>
      </w:r>
    </w:p>
    <w:p w14:paraId="17F00964" w14:textId="77777777" w:rsidR="00A84C3D" w:rsidRPr="00D85400" w:rsidRDefault="00A84C3D" w:rsidP="00A84C3D">
      <w:pPr>
        <w:spacing w:line="480" w:lineRule="auto"/>
        <w:jc w:val="center"/>
        <w:rPr>
          <w:rFonts w:ascii="Arial" w:hAnsi="Arial" w:cs="Arial"/>
        </w:rPr>
      </w:pPr>
      <w:r w:rsidRPr="00D85400">
        <w:rPr>
          <w:rFonts w:ascii="Arial" w:hAnsi="Arial" w:cs="Arial"/>
          <w:noProof/>
        </w:rPr>
        <w:drawing>
          <wp:inline distT="0" distB="0" distL="0" distR="0" wp14:anchorId="7043BC74" wp14:editId="71A1923E">
            <wp:extent cx="5222449" cy="3142228"/>
            <wp:effectExtent l="0" t="0" r="0" b="1270"/>
            <wp:docPr id="1000541201" name="Picture 1" descr="A graph with many dots and lin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0541201" name="Picture 1" descr="A graph with many dots and lines&#10;&#10;AI-generated content may be incorrect."/>
                    <pic:cNvPicPr>
                      <a:picLocks noChangeAspect="1" noChangeArrowheads="1"/>
                    </pic:cNvPicPr>
                  </pic:nvPicPr>
                  <pic:blipFill>
                    <a:blip r:embed="rId7">
                      <a:extLst>
                        <a:ext uri="{28A0092B-C50C-407E-A947-70E740481C1C}">
                          <a14:useLocalDpi xmlns:a14="http://schemas.microsoft.com/office/drawing/2010/main" val="0"/>
                        </a:ext>
                      </a:extLst>
                    </a:blip>
                    <a:srcRect/>
                    <a:stretch>
                      <a:fillRect/>
                    </a:stretch>
                  </pic:blipFill>
                  <pic:spPr bwMode="auto">
                    <a:xfrm>
                      <a:off x="0" y="0"/>
                      <a:ext cx="5228627" cy="3145945"/>
                    </a:xfrm>
                    <a:prstGeom prst="rect">
                      <a:avLst/>
                    </a:prstGeom>
                    <a:noFill/>
                  </pic:spPr>
                </pic:pic>
              </a:graphicData>
            </a:graphic>
          </wp:inline>
        </w:drawing>
      </w:r>
    </w:p>
    <w:p w14:paraId="6EA50AAE" w14:textId="77777777" w:rsidR="00A84C3D" w:rsidRPr="00D85400" w:rsidRDefault="00A84C3D" w:rsidP="00A84C3D">
      <w:pPr>
        <w:spacing w:line="480" w:lineRule="auto"/>
        <w:jc w:val="both"/>
        <w:rPr>
          <w:rFonts w:ascii="Arial" w:hAnsi="Arial" w:cs="Arial"/>
          <w:sz w:val="18"/>
          <w:szCs w:val="18"/>
        </w:rPr>
      </w:pPr>
      <w:r w:rsidRPr="00D85400">
        <w:rPr>
          <w:rFonts w:ascii="Arial" w:hAnsi="Arial" w:cs="Arial"/>
          <w:noProof/>
          <w:sz w:val="18"/>
          <w:szCs w:val="18"/>
        </w:rPr>
        <w:t xml:space="preserve">Scatter plot of standardised community-level prevalance of skin conditions </w:t>
      </w:r>
      <w:r w:rsidRPr="00D85400">
        <w:rPr>
          <w:rFonts w:ascii="Arial" w:hAnsi="Arial" w:cs="Arial"/>
          <w:sz w:val="18"/>
          <w:szCs w:val="18"/>
        </w:rPr>
        <w:t>at endline survey (July</w:t>
      </w:r>
      <w:r w:rsidRPr="00D85400">
        <w:rPr>
          <w:rFonts w:ascii="Arial" w:hAnsi="Arial" w:cs="Arial"/>
        </w:rPr>
        <w:t>–</w:t>
      </w:r>
      <w:r w:rsidRPr="00D85400">
        <w:rPr>
          <w:rFonts w:ascii="Arial" w:hAnsi="Arial" w:cs="Arial"/>
          <w:sz w:val="18"/>
          <w:szCs w:val="18"/>
        </w:rPr>
        <w:t xml:space="preserve">September 2024) versus </w:t>
      </w:r>
      <w:r w:rsidRPr="00D85400">
        <w:rPr>
          <w:rFonts w:ascii="Arial" w:hAnsi="Arial" w:cs="Arial"/>
          <w:noProof/>
          <w:sz w:val="18"/>
          <w:szCs w:val="18"/>
        </w:rPr>
        <w:t xml:space="preserve">standardised community-level incidence of skin conditions </w:t>
      </w:r>
      <w:r w:rsidRPr="00D85400">
        <w:rPr>
          <w:rFonts w:ascii="Arial" w:hAnsi="Arial" w:cs="Arial"/>
          <w:sz w:val="18"/>
          <w:szCs w:val="18"/>
        </w:rPr>
        <w:t>(November 2023</w:t>
      </w:r>
      <w:r w:rsidRPr="00D85400">
        <w:rPr>
          <w:rFonts w:ascii="Arial" w:hAnsi="Arial" w:cs="Arial"/>
        </w:rPr>
        <w:t>–</w:t>
      </w:r>
      <w:r w:rsidRPr="00D85400">
        <w:rPr>
          <w:rFonts w:ascii="Arial" w:hAnsi="Arial" w:cs="Arial"/>
          <w:sz w:val="18"/>
          <w:szCs w:val="18"/>
        </w:rPr>
        <w:t>September 2024) amongst endline survey communities. R</w:t>
      </w:r>
      <w:r w:rsidRPr="00D85400">
        <w:rPr>
          <w:rFonts w:ascii="Arial" w:hAnsi="Arial" w:cs="Arial"/>
          <w:sz w:val="18"/>
          <w:szCs w:val="18"/>
          <w:vertAlign w:val="superscript"/>
        </w:rPr>
        <w:t xml:space="preserve">2 </w:t>
      </w:r>
      <w:r w:rsidRPr="00D85400">
        <w:rPr>
          <w:rFonts w:ascii="Arial" w:hAnsi="Arial" w:cs="Arial"/>
          <w:sz w:val="18"/>
          <w:szCs w:val="18"/>
        </w:rPr>
        <w:t>(coefficient of determination)=0.006</w:t>
      </w:r>
    </w:p>
    <w:p w14:paraId="4C97AEBF" w14:textId="77777777" w:rsidR="00A84C3D" w:rsidRPr="00D85400" w:rsidRDefault="00A84C3D" w:rsidP="00A84C3D">
      <w:pPr>
        <w:rPr>
          <w:rFonts w:ascii="Arial" w:hAnsi="Arial" w:cs="Arial"/>
          <w:sz w:val="18"/>
          <w:szCs w:val="18"/>
        </w:rPr>
      </w:pPr>
      <w:r w:rsidRPr="00D85400">
        <w:rPr>
          <w:rFonts w:ascii="Arial" w:hAnsi="Arial" w:cs="Arial"/>
          <w:sz w:val="18"/>
          <w:szCs w:val="18"/>
        </w:rPr>
        <w:br w:type="page"/>
      </w:r>
    </w:p>
    <w:p w14:paraId="7217A0D6" w14:textId="77777777" w:rsidR="00A84C3D" w:rsidRPr="00D85400" w:rsidRDefault="00A84C3D" w:rsidP="00A84C3D">
      <w:pPr>
        <w:spacing w:line="480" w:lineRule="auto"/>
        <w:jc w:val="both"/>
        <w:rPr>
          <w:rFonts w:ascii="Arial" w:hAnsi="Arial" w:cs="Arial"/>
        </w:rPr>
      </w:pPr>
      <w:r w:rsidRPr="00D85400">
        <w:rPr>
          <w:rFonts w:ascii="Arial" w:hAnsi="Arial" w:cs="Arial"/>
        </w:rPr>
        <w:lastRenderedPageBreak/>
        <w:t>Supplementary Figure</w:t>
      </w:r>
      <w:r>
        <w:rPr>
          <w:rFonts w:ascii="Arial" w:hAnsi="Arial" w:cs="Arial"/>
        </w:rPr>
        <w:t xml:space="preserve"> 3</w:t>
      </w:r>
      <w:r w:rsidRPr="00D85400">
        <w:rPr>
          <w:rFonts w:ascii="Arial" w:hAnsi="Arial" w:cs="Arial"/>
        </w:rPr>
        <w:t>: Provider costs, by health facility and resource category</w:t>
      </w:r>
    </w:p>
    <w:p w14:paraId="0F822E93" w14:textId="77777777" w:rsidR="00A84C3D" w:rsidRPr="00D85400" w:rsidRDefault="00A84C3D" w:rsidP="00A84C3D">
      <w:pPr>
        <w:spacing w:line="480" w:lineRule="auto"/>
        <w:jc w:val="both"/>
        <w:rPr>
          <w:rFonts w:ascii="Arial" w:hAnsi="Arial" w:cs="Arial"/>
        </w:rPr>
      </w:pPr>
      <w:r w:rsidRPr="00D85400">
        <w:rPr>
          <w:noProof/>
        </w:rPr>
        <w:drawing>
          <wp:inline distT="0" distB="0" distL="0" distR="0" wp14:anchorId="5E744823" wp14:editId="2E004B0C">
            <wp:extent cx="5731510" cy="3890010"/>
            <wp:effectExtent l="0" t="0" r="2540" b="15240"/>
            <wp:docPr id="29664022" name="Chart 1">
              <a:extLst xmlns:a="http://schemas.openxmlformats.org/drawingml/2006/main">
                <a:ext uri="{FF2B5EF4-FFF2-40B4-BE49-F238E27FC236}">
                  <a16:creationId xmlns:a16="http://schemas.microsoft.com/office/drawing/2014/main" id="{E01546A1-0EEF-6C7E-94C4-1B979ED863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
              </a:graphicData>
            </a:graphic>
          </wp:inline>
        </w:drawing>
      </w:r>
    </w:p>
    <w:p w14:paraId="1041888F" w14:textId="77777777" w:rsidR="00A84C3D" w:rsidRPr="00D85400" w:rsidRDefault="00A84C3D" w:rsidP="00A84C3D">
      <w:pPr>
        <w:rPr>
          <w:rFonts w:ascii="Arial" w:hAnsi="Arial" w:cs="Arial"/>
        </w:rPr>
      </w:pPr>
      <w:r w:rsidRPr="00D85400">
        <w:rPr>
          <w:rFonts w:ascii="Arial" w:hAnsi="Arial" w:cs="Arial"/>
        </w:rPr>
        <w:br w:type="page"/>
      </w:r>
    </w:p>
    <w:p w14:paraId="3D20908B" w14:textId="77777777" w:rsidR="00A84C3D" w:rsidRPr="00D85400" w:rsidRDefault="00A84C3D" w:rsidP="00A84C3D">
      <w:pPr>
        <w:spacing w:line="480" w:lineRule="auto"/>
        <w:jc w:val="both"/>
        <w:rPr>
          <w:rFonts w:ascii="Arial" w:hAnsi="Arial" w:cs="Arial"/>
        </w:rPr>
      </w:pPr>
      <w:r w:rsidRPr="00D85400">
        <w:rPr>
          <w:rFonts w:ascii="Arial" w:hAnsi="Arial" w:cs="Arial"/>
        </w:rPr>
        <w:lastRenderedPageBreak/>
        <w:t xml:space="preserve">Supplementary Figure </w:t>
      </w:r>
      <w:r>
        <w:rPr>
          <w:rFonts w:ascii="Arial" w:hAnsi="Arial" w:cs="Arial"/>
        </w:rPr>
        <w:t>4</w:t>
      </w:r>
      <w:r w:rsidRPr="00D85400">
        <w:rPr>
          <w:rFonts w:ascii="Arial" w:hAnsi="Arial" w:cs="Arial"/>
        </w:rPr>
        <w:t>: Provider costs, by activity and resource category</w:t>
      </w:r>
    </w:p>
    <w:p w14:paraId="2555FFFC" w14:textId="77777777" w:rsidR="00A84C3D" w:rsidRPr="00D85400" w:rsidRDefault="00A84C3D" w:rsidP="00A84C3D">
      <w:pPr>
        <w:spacing w:line="480" w:lineRule="auto"/>
        <w:jc w:val="both"/>
        <w:rPr>
          <w:rFonts w:ascii="Arial" w:hAnsi="Arial" w:cs="Arial"/>
        </w:rPr>
      </w:pPr>
      <w:r w:rsidRPr="00D85400">
        <w:rPr>
          <w:noProof/>
        </w:rPr>
        <w:drawing>
          <wp:inline distT="0" distB="0" distL="0" distR="0" wp14:anchorId="5C4BC727" wp14:editId="6223FB0F">
            <wp:extent cx="5731510" cy="3778885"/>
            <wp:effectExtent l="0" t="0" r="2540" b="12065"/>
            <wp:docPr id="375503878" name="Chart 1">
              <a:extLst xmlns:a="http://schemas.openxmlformats.org/drawingml/2006/main">
                <a:ext uri="{FF2B5EF4-FFF2-40B4-BE49-F238E27FC236}">
                  <a16:creationId xmlns:a16="http://schemas.microsoft.com/office/drawing/2014/main" id="{E0F3EDA5-58C7-4BB2-AEAC-10E67786BA9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
              </a:graphicData>
            </a:graphic>
          </wp:inline>
        </w:drawing>
      </w:r>
    </w:p>
    <w:p w14:paraId="1E90478A" w14:textId="77777777" w:rsidR="00C409D8" w:rsidRDefault="00C409D8"/>
    <w:sectPr w:rsidR="00C409D8">
      <w:pgSz w:w="11906" w:h="16838"/>
      <w:pgMar w:top="1440" w:right="1440" w:bottom="1440" w:left="1440" w:header="708" w:footer="708" w:gutter="0"/>
      <w:cols w:space="708"/>
      <w:docGrid w:linePitch="360"/>
    </w:sectPr>
  </w:body>
</w:document>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216F01"/>
    <w:multiLevelType w:val="hybridMultilevel"/>
    <w:tmpl w:val="AD76F80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25810890"/>
    <w:multiLevelType w:val="hybridMultilevel"/>
    <w:tmpl w:val="540CC38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 w15:restartNumberingAfterBreak="0">
    <w:nsid w:val="3652201E"/>
    <w:multiLevelType w:val="hybridMultilevel"/>
    <w:tmpl w:val="AE98865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 w15:restartNumberingAfterBreak="0">
    <w:nsid w:val="6E3E1F37"/>
    <w:multiLevelType w:val="hybridMultilevel"/>
    <w:tmpl w:val="9CA03DB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775F54FA"/>
    <w:multiLevelType w:val="hybridMultilevel"/>
    <w:tmpl w:val="667E892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164660038">
    <w:abstractNumId w:val="3"/>
  </w:num>
  <w:num w:numId="2" w16cid:durableId="1301811480">
    <w:abstractNumId w:val="4"/>
  </w:num>
  <w:num w:numId="3" w16cid:durableId="1030490099">
    <w:abstractNumId w:val="2"/>
  </w:num>
  <w:num w:numId="4" w16cid:durableId="1868905669">
    <w:abstractNumId w:val="0"/>
  </w:num>
  <w:num w:numId="5" w16cid:durableId="185753250">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characterSpacingControl w:val="doNotCompress"/>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84C3D"/>
    <w:rsid w:val="00131D76"/>
    <w:rsid w:val="00A54050"/>
    <w:rsid w:val="00A84C3D"/>
    <w:rsid w:val="00C409D8"/>
    <w:rsid w:val="00CF3817"/>
    <w:rsid w:val="00E746C7"/>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2A6F13C6"/>
  <w15:chartTrackingRefBased/>
  <w15:docId w15:val="{5DD7D29C-84D2-4F12-868E-BF314749BCB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GB"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84C3D"/>
  </w:style>
  <w:style w:type="paragraph" w:styleId="Heading1">
    <w:name w:val="heading 1"/>
    <w:basedOn w:val="Normal"/>
    <w:next w:val="Normal"/>
    <w:link w:val="Heading1Char"/>
    <w:uiPriority w:val="9"/>
    <w:qFormat/>
    <w:rsid w:val="00A84C3D"/>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A84C3D"/>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A84C3D"/>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A84C3D"/>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A84C3D"/>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A84C3D"/>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A84C3D"/>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A84C3D"/>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A84C3D"/>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4C3D"/>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A84C3D"/>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A84C3D"/>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A84C3D"/>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A84C3D"/>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A84C3D"/>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A84C3D"/>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A84C3D"/>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A84C3D"/>
    <w:rPr>
      <w:rFonts w:eastAsiaTheme="majorEastAsia" w:cstheme="majorBidi"/>
      <w:color w:val="272727" w:themeColor="text1" w:themeTint="D8"/>
    </w:rPr>
  </w:style>
  <w:style w:type="paragraph" w:styleId="Title">
    <w:name w:val="Title"/>
    <w:basedOn w:val="Normal"/>
    <w:next w:val="Normal"/>
    <w:link w:val="TitleChar"/>
    <w:uiPriority w:val="10"/>
    <w:qFormat/>
    <w:rsid w:val="00A84C3D"/>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A84C3D"/>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A84C3D"/>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A84C3D"/>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A84C3D"/>
    <w:pPr>
      <w:spacing w:before="160"/>
      <w:jc w:val="center"/>
    </w:pPr>
    <w:rPr>
      <w:i/>
      <w:iCs/>
      <w:color w:val="404040" w:themeColor="text1" w:themeTint="BF"/>
    </w:rPr>
  </w:style>
  <w:style w:type="character" w:customStyle="1" w:styleId="QuoteChar">
    <w:name w:val="Quote Char"/>
    <w:basedOn w:val="DefaultParagraphFont"/>
    <w:link w:val="Quote"/>
    <w:uiPriority w:val="29"/>
    <w:rsid w:val="00A84C3D"/>
    <w:rPr>
      <w:i/>
      <w:iCs/>
      <w:color w:val="404040" w:themeColor="text1" w:themeTint="BF"/>
    </w:rPr>
  </w:style>
  <w:style w:type="paragraph" w:styleId="ListParagraph">
    <w:name w:val="List Paragraph"/>
    <w:basedOn w:val="Normal"/>
    <w:uiPriority w:val="34"/>
    <w:qFormat/>
    <w:rsid w:val="00A84C3D"/>
    <w:pPr>
      <w:ind w:left="720"/>
      <w:contextualSpacing/>
    </w:pPr>
  </w:style>
  <w:style w:type="character" w:styleId="IntenseEmphasis">
    <w:name w:val="Intense Emphasis"/>
    <w:basedOn w:val="DefaultParagraphFont"/>
    <w:uiPriority w:val="21"/>
    <w:qFormat/>
    <w:rsid w:val="00A84C3D"/>
    <w:rPr>
      <w:i/>
      <w:iCs/>
      <w:color w:val="0F4761" w:themeColor="accent1" w:themeShade="BF"/>
    </w:rPr>
  </w:style>
  <w:style w:type="paragraph" w:styleId="IntenseQuote">
    <w:name w:val="Intense Quote"/>
    <w:basedOn w:val="Normal"/>
    <w:next w:val="Normal"/>
    <w:link w:val="IntenseQuoteChar"/>
    <w:uiPriority w:val="30"/>
    <w:qFormat/>
    <w:rsid w:val="00A84C3D"/>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A84C3D"/>
    <w:rPr>
      <w:i/>
      <w:iCs/>
      <w:color w:val="0F4761" w:themeColor="accent1" w:themeShade="BF"/>
    </w:rPr>
  </w:style>
  <w:style w:type="character" w:styleId="IntenseReference">
    <w:name w:val="Intense Reference"/>
    <w:basedOn w:val="DefaultParagraphFont"/>
    <w:uiPriority w:val="32"/>
    <w:qFormat/>
    <w:rsid w:val="00A84C3D"/>
    <w:rPr>
      <w:b/>
      <w:bCs/>
      <w:smallCaps/>
      <w:color w:val="0F4761" w:themeColor="accent1" w:themeShade="BF"/>
      <w:spacing w:val="5"/>
    </w:rPr>
  </w:style>
  <w:style w:type="paragraph" w:customStyle="1" w:styleId="EndNoteBibliographyTitle">
    <w:name w:val="EndNote Bibliography Title"/>
    <w:basedOn w:val="Normal"/>
    <w:link w:val="EndNoteBibliographyTitleChar"/>
    <w:rsid w:val="00A84C3D"/>
    <w:pPr>
      <w:spacing w:after="0"/>
      <w:jc w:val="center"/>
    </w:pPr>
    <w:rPr>
      <w:rFonts w:ascii="Aptos" w:hAnsi="Aptos"/>
      <w:noProof/>
      <w:lang w:val="en-US"/>
    </w:rPr>
  </w:style>
  <w:style w:type="character" w:customStyle="1" w:styleId="EndNoteBibliographyTitleChar">
    <w:name w:val="EndNote Bibliography Title Char"/>
    <w:basedOn w:val="DefaultParagraphFont"/>
    <w:link w:val="EndNoteBibliographyTitle"/>
    <w:rsid w:val="00A84C3D"/>
    <w:rPr>
      <w:rFonts w:ascii="Aptos" w:hAnsi="Aptos"/>
      <w:noProof/>
      <w:lang w:val="en-US"/>
    </w:rPr>
  </w:style>
  <w:style w:type="paragraph" w:customStyle="1" w:styleId="EndNoteBibliography">
    <w:name w:val="EndNote Bibliography"/>
    <w:basedOn w:val="Normal"/>
    <w:link w:val="EndNoteBibliographyChar"/>
    <w:rsid w:val="00A84C3D"/>
    <w:pPr>
      <w:spacing w:line="240" w:lineRule="auto"/>
      <w:jc w:val="both"/>
    </w:pPr>
    <w:rPr>
      <w:rFonts w:ascii="Aptos" w:hAnsi="Aptos"/>
      <w:noProof/>
      <w:lang w:val="en-US"/>
    </w:rPr>
  </w:style>
  <w:style w:type="character" w:customStyle="1" w:styleId="EndNoteBibliographyChar">
    <w:name w:val="EndNote Bibliography Char"/>
    <w:basedOn w:val="DefaultParagraphFont"/>
    <w:link w:val="EndNoteBibliography"/>
    <w:rsid w:val="00A84C3D"/>
    <w:rPr>
      <w:rFonts w:ascii="Aptos" w:hAnsi="Aptos"/>
      <w:noProof/>
      <w:lang w:val="en-US"/>
    </w:rPr>
  </w:style>
  <w:style w:type="paragraph" w:styleId="Header">
    <w:name w:val="header"/>
    <w:basedOn w:val="Normal"/>
    <w:link w:val="HeaderChar"/>
    <w:uiPriority w:val="99"/>
    <w:unhideWhenUsed/>
    <w:rsid w:val="00A84C3D"/>
    <w:pPr>
      <w:tabs>
        <w:tab w:val="center" w:pos="4513"/>
        <w:tab w:val="right" w:pos="9026"/>
      </w:tabs>
      <w:spacing w:after="0" w:line="240" w:lineRule="auto"/>
    </w:pPr>
  </w:style>
  <w:style w:type="character" w:customStyle="1" w:styleId="HeaderChar">
    <w:name w:val="Header Char"/>
    <w:basedOn w:val="DefaultParagraphFont"/>
    <w:link w:val="Header"/>
    <w:uiPriority w:val="99"/>
    <w:rsid w:val="00A84C3D"/>
  </w:style>
  <w:style w:type="paragraph" w:styleId="Footer">
    <w:name w:val="footer"/>
    <w:basedOn w:val="Normal"/>
    <w:link w:val="FooterChar"/>
    <w:uiPriority w:val="99"/>
    <w:unhideWhenUsed/>
    <w:rsid w:val="00A84C3D"/>
    <w:pPr>
      <w:tabs>
        <w:tab w:val="center" w:pos="4513"/>
        <w:tab w:val="right" w:pos="9026"/>
      </w:tabs>
      <w:spacing w:after="0" w:line="240" w:lineRule="auto"/>
    </w:pPr>
  </w:style>
  <w:style w:type="character" w:customStyle="1" w:styleId="FooterChar">
    <w:name w:val="Footer Char"/>
    <w:basedOn w:val="DefaultParagraphFont"/>
    <w:link w:val="Footer"/>
    <w:uiPriority w:val="99"/>
    <w:rsid w:val="00A84C3D"/>
  </w:style>
  <w:style w:type="character" w:styleId="CommentReference">
    <w:name w:val="annotation reference"/>
    <w:basedOn w:val="DefaultParagraphFont"/>
    <w:uiPriority w:val="99"/>
    <w:semiHidden/>
    <w:unhideWhenUsed/>
    <w:rsid w:val="00A84C3D"/>
    <w:rPr>
      <w:sz w:val="16"/>
      <w:szCs w:val="16"/>
    </w:rPr>
  </w:style>
  <w:style w:type="paragraph" w:styleId="CommentText">
    <w:name w:val="annotation text"/>
    <w:basedOn w:val="Normal"/>
    <w:link w:val="CommentTextChar"/>
    <w:uiPriority w:val="99"/>
    <w:unhideWhenUsed/>
    <w:rsid w:val="00A84C3D"/>
    <w:pPr>
      <w:spacing w:line="240" w:lineRule="auto"/>
    </w:pPr>
    <w:rPr>
      <w:sz w:val="20"/>
      <w:szCs w:val="20"/>
    </w:rPr>
  </w:style>
  <w:style w:type="character" w:customStyle="1" w:styleId="CommentTextChar">
    <w:name w:val="Comment Text Char"/>
    <w:basedOn w:val="DefaultParagraphFont"/>
    <w:link w:val="CommentText"/>
    <w:uiPriority w:val="99"/>
    <w:rsid w:val="00A84C3D"/>
    <w:rPr>
      <w:sz w:val="20"/>
      <w:szCs w:val="20"/>
    </w:rPr>
  </w:style>
  <w:style w:type="paragraph" w:styleId="CommentSubject">
    <w:name w:val="annotation subject"/>
    <w:basedOn w:val="CommentText"/>
    <w:next w:val="CommentText"/>
    <w:link w:val="CommentSubjectChar"/>
    <w:uiPriority w:val="99"/>
    <w:semiHidden/>
    <w:unhideWhenUsed/>
    <w:rsid w:val="00A84C3D"/>
    <w:rPr>
      <w:b/>
      <w:bCs/>
    </w:rPr>
  </w:style>
  <w:style w:type="character" w:customStyle="1" w:styleId="CommentSubjectChar">
    <w:name w:val="Comment Subject Char"/>
    <w:basedOn w:val="CommentTextChar"/>
    <w:link w:val="CommentSubject"/>
    <w:uiPriority w:val="99"/>
    <w:semiHidden/>
    <w:rsid w:val="00A84C3D"/>
    <w:rPr>
      <w:b/>
      <w:bCs/>
      <w:sz w:val="20"/>
      <w:szCs w:val="20"/>
    </w:rPr>
  </w:style>
  <w:style w:type="paragraph" w:styleId="Revision">
    <w:name w:val="Revision"/>
    <w:hidden/>
    <w:uiPriority w:val="99"/>
    <w:semiHidden/>
    <w:rsid w:val="00A84C3D"/>
    <w:pPr>
      <w:spacing w:after="0" w:line="240" w:lineRule="auto"/>
    </w:pPr>
  </w:style>
  <w:style w:type="character" w:styleId="Hyperlink">
    <w:name w:val="Hyperlink"/>
    <w:basedOn w:val="DefaultParagraphFont"/>
    <w:uiPriority w:val="99"/>
    <w:unhideWhenUsed/>
    <w:rsid w:val="00A84C3D"/>
    <w:rPr>
      <w:color w:val="467886"/>
      <w:u w:val="single"/>
    </w:rPr>
  </w:style>
  <w:style w:type="character" w:styleId="UnresolvedMention">
    <w:name w:val="Unresolved Mention"/>
    <w:basedOn w:val="DefaultParagraphFont"/>
    <w:uiPriority w:val="99"/>
    <w:semiHidden/>
    <w:unhideWhenUsed/>
    <w:rsid w:val="00A84C3D"/>
    <w:rPr>
      <w:color w:val="605E5C"/>
      <w:shd w:val="clear" w:color="auto" w:fill="E1DFDD"/>
    </w:rPr>
  </w:style>
  <w:style w:type="table" w:styleId="TableGrid">
    <w:name w:val="Table Grid"/>
    <w:basedOn w:val="TableNormal"/>
    <w:uiPriority w:val="39"/>
    <w:rsid w:val="00A84C3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chart" Target="charts/chart1.xml"/><Relationship Id="rId13" Type="http://schemas.openxmlformats.org/officeDocument/2006/relationships/customXml" Target="../customXml/item2.xml"/><Relationship Id="rId3" Type="http://schemas.openxmlformats.org/officeDocument/2006/relationships/settings" Target="settings.xml"/><Relationship Id="rId7" Type="http://schemas.openxmlformats.org/officeDocument/2006/relationships/image" Target="media/image3.png"/><Relationship Id="rId12" Type="http://schemas.openxmlformats.org/officeDocument/2006/relationships/customXml" Target="../customXml/item1.xml"/><Relationship Id="rId2" Type="http://schemas.openxmlformats.org/officeDocument/2006/relationships/styles" Target="styles.xml"/><Relationship Id="rId1" Type="http://schemas.openxmlformats.org/officeDocument/2006/relationships/numbering" Target="numbering.xml"/><Relationship Id="rId6" Type="http://schemas.openxmlformats.org/officeDocument/2006/relationships/image" Target="media/image2.png"/><Relationship Id="rId11" Type="http://schemas.openxmlformats.org/officeDocument/2006/relationships/theme" Target="theme/theme1.xml"/><Relationship Id="rId5" Type="http://schemas.openxmlformats.org/officeDocument/2006/relationships/image" Target="media/image1.png"/><Relationship Id="rId15" Type="http://schemas.openxmlformats.org/officeDocument/2006/relationships/customXml" Target="../customXml/item4.xml"/><Relationship Id="rId10" Type="http://schemas.openxmlformats.org/officeDocument/2006/relationships/fontTable" Target="fontTable.xml"/><Relationship Id="rId4" Type="http://schemas.openxmlformats.org/officeDocument/2006/relationships/webSettings" Target="webSettings.xml"/><Relationship Id="rId9" Type="http://schemas.openxmlformats.org/officeDocument/2006/relationships/chart" Target="charts/chart2.xml"/><Relationship Id="rId14" Type="http://schemas.openxmlformats.org/officeDocument/2006/relationships/customXml" Target="../customXml/item3.xm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file:///\\Users\jacobnovignon\Library\CloudStorage\OneDrive-Personal\SHARP%20Econs\Complex%20intervention\Costing\Provider%20cost\September\Provider%20cost_complex%20intervention_3Sept25.xlsx" TargetMode="External"/></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file:///\\Users\jacobnovignon\Library\CloudStorage\OneDrive-Personal\SHARP%20Econs\Complex%20intervention\Costing\Provider%20cost\September\Provider%20cost_complex%20intervention_3Sept25.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[Provider cost_complex intervention_3Sept25.xlsx]Fig2!PivotTable15</c:name>
    <c:fmtId val="-1"/>
  </c:pivotSource>
  <c:chart>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col"/>
        <c:grouping val="stacked"/>
        <c:varyColors val="0"/>
        <c:ser>
          <c:idx val="0"/>
          <c:order val="0"/>
          <c:tx>
            <c:strRef>
              <c:f>'Fig2'!$B$28:$B$29</c:f>
              <c:strCache>
                <c:ptCount val="1"/>
                <c:pt idx="0">
                  <c:v>Consumables</c:v>
                </c:pt>
              </c:strCache>
            </c:strRef>
          </c:tx>
          <c:spPr>
            <a:solidFill>
              <a:schemeClr val="accent1"/>
            </a:solidFill>
            <a:ln>
              <a:noFill/>
            </a:ln>
            <a:effectLst/>
          </c:spPr>
          <c:invertIfNegative val="0"/>
          <c:cat>
            <c:multiLvlStrRef>
              <c:f>'Fig2'!$A$30:$A$50</c:f>
              <c:multiLvlStrCache>
                <c:ptCount val="17"/>
                <c:lvl>
                  <c:pt idx="0">
                    <c:v>HF5</c:v>
                  </c:pt>
                  <c:pt idx="1">
                    <c:v>HF1</c:v>
                  </c:pt>
                  <c:pt idx="2">
                    <c:v>HF11</c:v>
                  </c:pt>
                  <c:pt idx="3">
                    <c:v>HF8</c:v>
                  </c:pt>
                  <c:pt idx="4">
                    <c:v>HF6</c:v>
                  </c:pt>
                  <c:pt idx="5">
                    <c:v>HF10</c:v>
                  </c:pt>
                  <c:pt idx="6">
                    <c:v>HF3</c:v>
                  </c:pt>
                  <c:pt idx="7">
                    <c:v>HF13</c:v>
                  </c:pt>
                  <c:pt idx="8">
                    <c:v>HF15</c:v>
                  </c:pt>
                  <c:pt idx="9">
                    <c:v>HF9</c:v>
                  </c:pt>
                  <c:pt idx="10">
                    <c:v>HF16</c:v>
                  </c:pt>
                  <c:pt idx="11">
                    <c:v>HF12</c:v>
                  </c:pt>
                  <c:pt idx="12">
                    <c:v>HF7</c:v>
                  </c:pt>
                  <c:pt idx="13">
                    <c:v>HF14</c:v>
                  </c:pt>
                  <c:pt idx="14">
                    <c:v>HF2</c:v>
                  </c:pt>
                  <c:pt idx="15">
                    <c:v>HF4</c:v>
                  </c:pt>
                  <c:pt idx="16">
                    <c:v>HF17</c:v>
                  </c:pt>
                </c:lvl>
                <c:lvl>
                  <c:pt idx="0">
                    <c:v>CHPS</c:v>
                  </c:pt>
                  <c:pt idx="7">
                    <c:v>Health Center</c:v>
                  </c:pt>
                  <c:pt idx="16">
                    <c:v>DH</c:v>
                  </c:pt>
                </c:lvl>
              </c:multiLvlStrCache>
            </c:multiLvlStrRef>
          </c:cat>
          <c:val>
            <c:numRef>
              <c:f>'Fig2'!$B$30:$B$50</c:f>
              <c:numCache>
                <c:formatCode>#,##0</c:formatCode>
                <c:ptCount val="17"/>
                <c:pt idx="0">
                  <c:v>28831.865302601851</c:v>
                </c:pt>
                <c:pt idx="1">
                  <c:v>29547.862629403295</c:v>
                </c:pt>
                <c:pt idx="2">
                  <c:v>30690.354619605441</c:v>
                </c:pt>
                <c:pt idx="3">
                  <c:v>38810.510021336762</c:v>
                </c:pt>
                <c:pt idx="4">
                  <c:v>42723.143463700631</c:v>
                </c:pt>
                <c:pt idx="5">
                  <c:v>41613.192201741062</c:v>
                </c:pt>
                <c:pt idx="6">
                  <c:v>46376.21577234751</c:v>
                </c:pt>
                <c:pt idx="7">
                  <c:v>17613.993178102362</c:v>
                </c:pt>
                <c:pt idx="8">
                  <c:v>37883.539440932465</c:v>
                </c:pt>
                <c:pt idx="9">
                  <c:v>37019.642053612595</c:v>
                </c:pt>
                <c:pt idx="10">
                  <c:v>38643.685193094185</c:v>
                </c:pt>
                <c:pt idx="11">
                  <c:v>45377.601083586502</c:v>
                </c:pt>
                <c:pt idx="12">
                  <c:v>48846.578410387941</c:v>
                </c:pt>
                <c:pt idx="13">
                  <c:v>75794.852697427385</c:v>
                </c:pt>
                <c:pt idx="14">
                  <c:v>77413.828452471382</c:v>
                </c:pt>
                <c:pt idx="15">
                  <c:v>109795.73156415767</c:v>
                </c:pt>
                <c:pt idx="16">
                  <c:v>106578.99394815767</c:v>
                </c:pt>
              </c:numCache>
            </c:numRef>
          </c:val>
          <c:extLst>
            <c:ext xmlns:c16="http://schemas.microsoft.com/office/drawing/2014/chart" uri="{C3380CC4-5D6E-409C-BE32-E72D297353CC}">
              <c16:uniqueId val="{00000000-8C6E-4178-83E2-AC050C97A95E}"/>
            </c:ext>
          </c:extLst>
        </c:ser>
        <c:ser>
          <c:idx val="1"/>
          <c:order val="1"/>
          <c:tx>
            <c:strRef>
              <c:f>'Fig2'!$C$28:$C$29</c:f>
              <c:strCache>
                <c:ptCount val="1"/>
                <c:pt idx="0">
                  <c:v>Human resources</c:v>
                </c:pt>
              </c:strCache>
            </c:strRef>
          </c:tx>
          <c:spPr>
            <a:solidFill>
              <a:schemeClr val="accent2"/>
            </a:solidFill>
            <a:ln>
              <a:noFill/>
            </a:ln>
            <a:effectLst/>
          </c:spPr>
          <c:invertIfNegative val="0"/>
          <c:cat>
            <c:multiLvlStrRef>
              <c:f>'Fig2'!$A$30:$A$50</c:f>
              <c:multiLvlStrCache>
                <c:ptCount val="17"/>
                <c:lvl>
                  <c:pt idx="0">
                    <c:v>HF5</c:v>
                  </c:pt>
                  <c:pt idx="1">
                    <c:v>HF1</c:v>
                  </c:pt>
                  <c:pt idx="2">
                    <c:v>HF11</c:v>
                  </c:pt>
                  <c:pt idx="3">
                    <c:v>HF8</c:v>
                  </c:pt>
                  <c:pt idx="4">
                    <c:v>HF6</c:v>
                  </c:pt>
                  <c:pt idx="5">
                    <c:v>HF10</c:v>
                  </c:pt>
                  <c:pt idx="6">
                    <c:v>HF3</c:v>
                  </c:pt>
                  <c:pt idx="7">
                    <c:v>HF13</c:v>
                  </c:pt>
                  <c:pt idx="8">
                    <c:v>HF15</c:v>
                  </c:pt>
                  <c:pt idx="9">
                    <c:v>HF9</c:v>
                  </c:pt>
                  <c:pt idx="10">
                    <c:v>HF16</c:v>
                  </c:pt>
                  <c:pt idx="11">
                    <c:v>HF12</c:v>
                  </c:pt>
                  <c:pt idx="12">
                    <c:v>HF7</c:v>
                  </c:pt>
                  <c:pt idx="13">
                    <c:v>HF14</c:v>
                  </c:pt>
                  <c:pt idx="14">
                    <c:v>HF2</c:v>
                  </c:pt>
                  <c:pt idx="15">
                    <c:v>HF4</c:v>
                  </c:pt>
                  <c:pt idx="16">
                    <c:v>HF17</c:v>
                  </c:pt>
                </c:lvl>
                <c:lvl>
                  <c:pt idx="0">
                    <c:v>CHPS</c:v>
                  </c:pt>
                  <c:pt idx="7">
                    <c:v>Health Center</c:v>
                  </c:pt>
                  <c:pt idx="16">
                    <c:v>DH</c:v>
                  </c:pt>
                </c:lvl>
              </c:multiLvlStrCache>
            </c:multiLvlStrRef>
          </c:cat>
          <c:val>
            <c:numRef>
              <c:f>'Fig2'!$C$30:$C$50</c:f>
              <c:numCache>
                <c:formatCode>#,##0</c:formatCode>
                <c:ptCount val="17"/>
                <c:pt idx="0">
                  <c:v>14097.988987249457</c:v>
                </c:pt>
                <c:pt idx="1">
                  <c:v>15140.958421824122</c:v>
                </c:pt>
                <c:pt idx="2">
                  <c:v>18232.975901756861</c:v>
                </c:pt>
                <c:pt idx="3">
                  <c:v>20119.023725016064</c:v>
                </c:pt>
                <c:pt idx="4">
                  <c:v>19900.401551473125</c:v>
                </c:pt>
                <c:pt idx="5">
                  <c:v>27886.106049443184</c:v>
                </c:pt>
                <c:pt idx="6">
                  <c:v>29677.879865614792</c:v>
                </c:pt>
                <c:pt idx="7">
                  <c:v>8893.5185530366343</c:v>
                </c:pt>
                <c:pt idx="8">
                  <c:v>20372.317372268633</c:v>
                </c:pt>
                <c:pt idx="9">
                  <c:v>19606.358605753074</c:v>
                </c:pt>
                <c:pt idx="10">
                  <c:v>21830.514691883236</c:v>
                </c:pt>
                <c:pt idx="11">
                  <c:v>23384.743300813887</c:v>
                </c:pt>
                <c:pt idx="12">
                  <c:v>23228.987159346882</c:v>
                </c:pt>
                <c:pt idx="13">
                  <c:v>36751.072076285127</c:v>
                </c:pt>
                <c:pt idx="14">
                  <c:v>45138.050319838971</c:v>
                </c:pt>
                <c:pt idx="15">
                  <c:v>49611.936176086288</c:v>
                </c:pt>
                <c:pt idx="16">
                  <c:v>47966.766902171359</c:v>
                </c:pt>
              </c:numCache>
            </c:numRef>
          </c:val>
          <c:extLst>
            <c:ext xmlns:c16="http://schemas.microsoft.com/office/drawing/2014/chart" uri="{C3380CC4-5D6E-409C-BE32-E72D297353CC}">
              <c16:uniqueId val="{00000001-8C6E-4178-83E2-AC050C97A95E}"/>
            </c:ext>
          </c:extLst>
        </c:ser>
        <c:ser>
          <c:idx val="2"/>
          <c:order val="2"/>
          <c:tx>
            <c:strRef>
              <c:f>'Fig2'!$D$28:$D$29</c:f>
              <c:strCache>
                <c:ptCount val="1"/>
                <c:pt idx="0">
                  <c:v>Combined transport (vehicle-fuel-reimbursement)</c:v>
                </c:pt>
              </c:strCache>
            </c:strRef>
          </c:tx>
          <c:spPr>
            <a:solidFill>
              <a:schemeClr val="accent3"/>
            </a:solidFill>
            <a:ln>
              <a:noFill/>
            </a:ln>
            <a:effectLst/>
          </c:spPr>
          <c:invertIfNegative val="0"/>
          <c:cat>
            <c:multiLvlStrRef>
              <c:f>'Fig2'!$A$30:$A$50</c:f>
              <c:multiLvlStrCache>
                <c:ptCount val="17"/>
                <c:lvl>
                  <c:pt idx="0">
                    <c:v>HF5</c:v>
                  </c:pt>
                  <c:pt idx="1">
                    <c:v>HF1</c:v>
                  </c:pt>
                  <c:pt idx="2">
                    <c:v>HF11</c:v>
                  </c:pt>
                  <c:pt idx="3">
                    <c:v>HF8</c:v>
                  </c:pt>
                  <c:pt idx="4">
                    <c:v>HF6</c:v>
                  </c:pt>
                  <c:pt idx="5">
                    <c:v>HF10</c:v>
                  </c:pt>
                  <c:pt idx="6">
                    <c:v>HF3</c:v>
                  </c:pt>
                  <c:pt idx="7">
                    <c:v>HF13</c:v>
                  </c:pt>
                  <c:pt idx="8">
                    <c:v>HF15</c:v>
                  </c:pt>
                  <c:pt idx="9">
                    <c:v>HF9</c:v>
                  </c:pt>
                  <c:pt idx="10">
                    <c:v>HF16</c:v>
                  </c:pt>
                  <c:pt idx="11">
                    <c:v>HF12</c:v>
                  </c:pt>
                  <c:pt idx="12">
                    <c:v>HF7</c:v>
                  </c:pt>
                  <c:pt idx="13">
                    <c:v>HF14</c:v>
                  </c:pt>
                  <c:pt idx="14">
                    <c:v>HF2</c:v>
                  </c:pt>
                  <c:pt idx="15">
                    <c:v>HF4</c:v>
                  </c:pt>
                  <c:pt idx="16">
                    <c:v>HF17</c:v>
                  </c:pt>
                </c:lvl>
                <c:lvl>
                  <c:pt idx="0">
                    <c:v>CHPS</c:v>
                  </c:pt>
                  <c:pt idx="7">
                    <c:v>Health Center</c:v>
                  </c:pt>
                  <c:pt idx="16">
                    <c:v>DH</c:v>
                  </c:pt>
                </c:lvl>
              </c:multiLvlStrCache>
            </c:multiLvlStrRef>
          </c:cat>
          <c:val>
            <c:numRef>
              <c:f>'Fig2'!$D$30:$D$50</c:f>
              <c:numCache>
                <c:formatCode>#,##0</c:formatCode>
                <c:ptCount val="17"/>
                <c:pt idx="0">
                  <c:v>5639.639090441693</c:v>
                </c:pt>
                <c:pt idx="1">
                  <c:v>5813.9397990184625</c:v>
                </c:pt>
                <c:pt idx="2">
                  <c:v>5636.0288618836184</c:v>
                </c:pt>
                <c:pt idx="3">
                  <c:v>8704.5112596401032</c:v>
                </c:pt>
                <c:pt idx="4">
                  <c:v>9075.2315727973819</c:v>
                </c:pt>
                <c:pt idx="5">
                  <c:v>12071.569385370414</c:v>
                </c:pt>
                <c:pt idx="6">
                  <c:v>8584.9365739658788</c:v>
                </c:pt>
                <c:pt idx="7">
                  <c:v>2773.5662537976164</c:v>
                </c:pt>
                <c:pt idx="8">
                  <c:v>6769.4131339097921</c:v>
                </c:pt>
                <c:pt idx="9">
                  <c:v>8477.3924047674682</c:v>
                </c:pt>
                <c:pt idx="10">
                  <c:v>6720.5643842019163</c:v>
                </c:pt>
                <c:pt idx="11">
                  <c:v>9933.3976779621426</c:v>
                </c:pt>
                <c:pt idx="12">
                  <c:v>8691.1103865389105</c:v>
                </c:pt>
                <c:pt idx="13">
                  <c:v>13316.673872400093</c:v>
                </c:pt>
                <c:pt idx="14">
                  <c:v>14222.493456415048</c:v>
                </c:pt>
                <c:pt idx="15">
                  <c:v>20157.197943444728</c:v>
                </c:pt>
                <c:pt idx="16">
                  <c:v>29757.197943444728</c:v>
                </c:pt>
              </c:numCache>
            </c:numRef>
          </c:val>
          <c:extLst>
            <c:ext xmlns:c16="http://schemas.microsoft.com/office/drawing/2014/chart" uri="{C3380CC4-5D6E-409C-BE32-E72D297353CC}">
              <c16:uniqueId val="{00000002-8C6E-4178-83E2-AC050C97A95E}"/>
            </c:ext>
          </c:extLst>
        </c:ser>
        <c:ser>
          <c:idx val="3"/>
          <c:order val="3"/>
          <c:tx>
            <c:strRef>
              <c:f>'Fig2'!$E$28:$E$29</c:f>
              <c:strCache>
                <c:ptCount val="1"/>
                <c:pt idx="0">
                  <c:v>Capital</c:v>
                </c:pt>
              </c:strCache>
            </c:strRef>
          </c:tx>
          <c:spPr>
            <a:solidFill>
              <a:schemeClr val="accent4"/>
            </a:solidFill>
            <a:ln>
              <a:noFill/>
            </a:ln>
            <a:effectLst/>
          </c:spPr>
          <c:invertIfNegative val="0"/>
          <c:cat>
            <c:multiLvlStrRef>
              <c:f>'Fig2'!$A$30:$A$50</c:f>
              <c:multiLvlStrCache>
                <c:ptCount val="17"/>
                <c:lvl>
                  <c:pt idx="0">
                    <c:v>HF5</c:v>
                  </c:pt>
                  <c:pt idx="1">
                    <c:v>HF1</c:v>
                  </c:pt>
                  <c:pt idx="2">
                    <c:v>HF11</c:v>
                  </c:pt>
                  <c:pt idx="3">
                    <c:v>HF8</c:v>
                  </c:pt>
                  <c:pt idx="4">
                    <c:v>HF6</c:v>
                  </c:pt>
                  <c:pt idx="5">
                    <c:v>HF10</c:v>
                  </c:pt>
                  <c:pt idx="6">
                    <c:v>HF3</c:v>
                  </c:pt>
                  <c:pt idx="7">
                    <c:v>HF13</c:v>
                  </c:pt>
                  <c:pt idx="8">
                    <c:v>HF15</c:v>
                  </c:pt>
                  <c:pt idx="9">
                    <c:v>HF9</c:v>
                  </c:pt>
                  <c:pt idx="10">
                    <c:v>HF16</c:v>
                  </c:pt>
                  <c:pt idx="11">
                    <c:v>HF12</c:v>
                  </c:pt>
                  <c:pt idx="12">
                    <c:v>HF7</c:v>
                  </c:pt>
                  <c:pt idx="13">
                    <c:v>HF14</c:v>
                  </c:pt>
                  <c:pt idx="14">
                    <c:v>HF2</c:v>
                  </c:pt>
                  <c:pt idx="15">
                    <c:v>HF4</c:v>
                  </c:pt>
                  <c:pt idx="16">
                    <c:v>HF17</c:v>
                  </c:pt>
                </c:lvl>
                <c:lvl>
                  <c:pt idx="0">
                    <c:v>CHPS</c:v>
                  </c:pt>
                  <c:pt idx="7">
                    <c:v>Health Center</c:v>
                  </c:pt>
                  <c:pt idx="16">
                    <c:v>DH</c:v>
                  </c:pt>
                </c:lvl>
              </c:multiLvlStrCache>
            </c:multiLvlStrRef>
          </c:cat>
          <c:val>
            <c:numRef>
              <c:f>'Fig2'!$E$30:$E$50</c:f>
              <c:numCache>
                <c:formatCode>#,##0</c:formatCode>
                <c:ptCount val="17"/>
                <c:pt idx="0">
                  <c:v>1824.9411195600169</c:v>
                </c:pt>
                <c:pt idx="1">
                  <c:v>2373.2333669159516</c:v>
                </c:pt>
                <c:pt idx="2">
                  <c:v>2228.3756025796852</c:v>
                </c:pt>
                <c:pt idx="3">
                  <c:v>4044.9471400461966</c:v>
                </c:pt>
                <c:pt idx="4">
                  <c:v>2465.0428118751734</c:v>
                </c:pt>
                <c:pt idx="5">
                  <c:v>4455.4513924191733</c:v>
                </c:pt>
                <c:pt idx="6">
                  <c:v>2924.3743899605906</c:v>
                </c:pt>
                <c:pt idx="7">
                  <c:v>4393.7127320748477</c:v>
                </c:pt>
                <c:pt idx="8">
                  <c:v>3481.203574544053</c:v>
                </c:pt>
                <c:pt idx="9">
                  <c:v>3536.2161774626165</c:v>
                </c:pt>
                <c:pt idx="10">
                  <c:v>3962.8501294143502</c:v>
                </c:pt>
                <c:pt idx="11">
                  <c:v>3837.2229289035968</c:v>
                </c:pt>
                <c:pt idx="12">
                  <c:v>2610.3540852922551</c:v>
                </c:pt>
                <c:pt idx="13">
                  <c:v>4532.6696768543588</c:v>
                </c:pt>
                <c:pt idx="14">
                  <c:v>4525.2307669478814</c:v>
                </c:pt>
                <c:pt idx="15">
                  <c:v>6168.1016571593245</c:v>
                </c:pt>
                <c:pt idx="16">
                  <c:v>10569.268172476057</c:v>
                </c:pt>
              </c:numCache>
            </c:numRef>
          </c:val>
          <c:extLst>
            <c:ext xmlns:c16="http://schemas.microsoft.com/office/drawing/2014/chart" uri="{C3380CC4-5D6E-409C-BE32-E72D297353CC}">
              <c16:uniqueId val="{00000003-8C6E-4178-83E2-AC050C97A95E}"/>
            </c:ext>
          </c:extLst>
        </c:ser>
        <c:dLbls>
          <c:showLegendKey val="0"/>
          <c:showVal val="0"/>
          <c:showCatName val="0"/>
          <c:showSerName val="0"/>
          <c:showPercent val="0"/>
          <c:showBubbleSize val="0"/>
        </c:dLbls>
        <c:gapWidth val="18"/>
        <c:overlap val="100"/>
        <c:axId val="925930256"/>
        <c:axId val="925917776"/>
      </c:barChart>
      <c:catAx>
        <c:axId val="9259302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25917776"/>
        <c:crosses val="autoZero"/>
        <c:auto val="1"/>
        <c:lblAlgn val="ctr"/>
        <c:lblOffset val="100"/>
        <c:noMultiLvlLbl val="0"/>
      </c:catAx>
      <c:valAx>
        <c:axId val="92591777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GB" sz="900"/>
                  <a:t>Ghana</a:t>
                </a:r>
                <a:r>
                  <a:rPr lang="en-GB" sz="900" baseline="0"/>
                  <a:t> Cedis (2024)</a:t>
                </a:r>
                <a:endParaRPr lang="en-GB" sz="900"/>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GB"/>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2593025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extLst>
    <c:ext xmlns:c14="http://schemas.microsoft.com/office/drawing/2007/8/2/chart" uri="{781A3756-C4B2-4CAC-9D66-4F8BD8637D16}">
      <c14:pivotOptions>
        <c14:dropZoneFilter val="1"/>
        <c14:dropZoneCategories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[Provider cost_complex intervention_3Sept25.xlsx]Fig6!PivotTable15</c:name>
    <c:fmtId val="-1"/>
  </c:pivotSource>
  <c:chart>
    <c:autoTitleDeleted val="1"/>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GH"/>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4762409905941018"/>
          <c:y val="2.8720626631853787E-2"/>
          <c:w val="0.59012965169737108"/>
          <c:h val="0.78388622766801674"/>
        </c:manualLayout>
      </c:layout>
      <c:barChart>
        <c:barDir val="col"/>
        <c:grouping val="stacked"/>
        <c:varyColors val="0"/>
        <c:ser>
          <c:idx val="0"/>
          <c:order val="0"/>
          <c:tx>
            <c:strRef>
              <c:f>'Fig6'!$B$28:$B$29</c:f>
              <c:strCache>
                <c:ptCount val="1"/>
                <c:pt idx="0">
                  <c:v>Consumables</c:v>
                </c:pt>
              </c:strCache>
            </c:strRef>
          </c:tx>
          <c:spPr>
            <a:solidFill>
              <a:schemeClr val="accent1"/>
            </a:solidFill>
            <a:ln>
              <a:noFill/>
            </a:ln>
            <a:effectLst/>
          </c:spPr>
          <c:invertIfNegative val="0"/>
          <c:cat>
            <c:strRef>
              <c:f>'Fig6'!$A$30:$A$35</c:f>
              <c:strCache>
                <c:ptCount val="5"/>
                <c:pt idx="0">
                  <c:v>Clinical care</c:v>
                </c:pt>
                <c:pt idx="1">
                  <c:v>Training</c:v>
                </c:pt>
                <c:pt idx="2">
                  <c:v>Community engagement</c:v>
                </c:pt>
                <c:pt idx="3">
                  <c:v>Preparation</c:v>
                </c:pt>
                <c:pt idx="4">
                  <c:v>M&amp;E</c:v>
                </c:pt>
              </c:strCache>
            </c:strRef>
          </c:cat>
          <c:val>
            <c:numRef>
              <c:f>'Fig6'!$B$30:$B$35</c:f>
              <c:numCache>
                <c:formatCode>#,##0</c:formatCode>
                <c:ptCount val="5"/>
                <c:pt idx="0">
                  <c:v>540752.27403266658</c:v>
                </c:pt>
                <c:pt idx="1">
                  <c:v>112950.29999999999</c:v>
                </c:pt>
                <c:pt idx="2">
                  <c:v>192559.016</c:v>
                </c:pt>
                <c:pt idx="3">
                  <c:v>4800.0000000000009</c:v>
                </c:pt>
                <c:pt idx="4">
                  <c:v>2500</c:v>
                </c:pt>
              </c:numCache>
            </c:numRef>
          </c:val>
          <c:extLst>
            <c:ext xmlns:c16="http://schemas.microsoft.com/office/drawing/2014/chart" uri="{C3380CC4-5D6E-409C-BE32-E72D297353CC}">
              <c16:uniqueId val="{00000000-4F66-4658-BA42-87C2A6A93393}"/>
            </c:ext>
          </c:extLst>
        </c:ser>
        <c:ser>
          <c:idx val="1"/>
          <c:order val="1"/>
          <c:tx>
            <c:strRef>
              <c:f>'Fig6'!$C$28:$C$29</c:f>
              <c:strCache>
                <c:ptCount val="1"/>
                <c:pt idx="0">
                  <c:v>Human resources</c:v>
                </c:pt>
              </c:strCache>
            </c:strRef>
          </c:tx>
          <c:spPr>
            <a:solidFill>
              <a:schemeClr val="accent2"/>
            </a:solidFill>
            <a:ln>
              <a:noFill/>
            </a:ln>
            <a:effectLst/>
          </c:spPr>
          <c:invertIfNegative val="0"/>
          <c:cat>
            <c:strRef>
              <c:f>'Fig6'!$A$30:$A$35</c:f>
              <c:strCache>
                <c:ptCount val="5"/>
                <c:pt idx="0">
                  <c:v>Clinical care</c:v>
                </c:pt>
                <c:pt idx="1">
                  <c:v>Training</c:v>
                </c:pt>
                <c:pt idx="2">
                  <c:v>Community engagement</c:v>
                </c:pt>
                <c:pt idx="3">
                  <c:v>Preparation</c:v>
                </c:pt>
                <c:pt idx="4">
                  <c:v>M&amp;E</c:v>
                </c:pt>
              </c:strCache>
            </c:strRef>
          </c:cat>
          <c:val>
            <c:numRef>
              <c:f>'Fig6'!$C$30:$C$35</c:f>
              <c:numCache>
                <c:formatCode>#,##0</c:formatCode>
                <c:ptCount val="5"/>
                <c:pt idx="0">
                  <c:v>49271.625127808773</c:v>
                </c:pt>
                <c:pt idx="1">
                  <c:v>214320.00000000003</c:v>
                </c:pt>
                <c:pt idx="2">
                  <c:v>59327.97453205294</c:v>
                </c:pt>
                <c:pt idx="3">
                  <c:v>109020.00000000001</c:v>
                </c:pt>
                <c:pt idx="4">
                  <c:v>9899.9999999999982</c:v>
                </c:pt>
              </c:numCache>
            </c:numRef>
          </c:val>
          <c:extLst>
            <c:ext xmlns:c16="http://schemas.microsoft.com/office/drawing/2014/chart" uri="{C3380CC4-5D6E-409C-BE32-E72D297353CC}">
              <c16:uniqueId val="{00000001-4F66-4658-BA42-87C2A6A93393}"/>
            </c:ext>
          </c:extLst>
        </c:ser>
        <c:ser>
          <c:idx val="2"/>
          <c:order val="2"/>
          <c:tx>
            <c:strRef>
              <c:f>'Fig6'!$D$28:$D$29</c:f>
              <c:strCache>
                <c:ptCount val="1"/>
                <c:pt idx="0">
                  <c:v>Combined transport (vehicle-fuel-reimbursement)</c:v>
                </c:pt>
              </c:strCache>
            </c:strRef>
          </c:tx>
          <c:spPr>
            <a:solidFill>
              <a:schemeClr val="accent3"/>
            </a:solidFill>
            <a:ln>
              <a:noFill/>
            </a:ln>
            <a:effectLst/>
          </c:spPr>
          <c:invertIfNegative val="0"/>
          <c:cat>
            <c:strRef>
              <c:f>'Fig6'!$A$30:$A$35</c:f>
              <c:strCache>
                <c:ptCount val="5"/>
                <c:pt idx="0">
                  <c:v>Clinical care</c:v>
                </c:pt>
                <c:pt idx="1">
                  <c:v>Training</c:v>
                </c:pt>
                <c:pt idx="2">
                  <c:v>Community engagement</c:v>
                </c:pt>
                <c:pt idx="3">
                  <c:v>Preparation</c:v>
                </c:pt>
                <c:pt idx="4">
                  <c:v>M&amp;E</c:v>
                </c:pt>
              </c:strCache>
            </c:strRef>
          </c:cat>
          <c:val>
            <c:numRef>
              <c:f>'Fig6'!$D$30:$D$35</c:f>
              <c:numCache>
                <c:formatCode>#,##0</c:formatCode>
                <c:ptCount val="5"/>
                <c:pt idx="0">
                  <c:v>17961.376000000004</c:v>
                </c:pt>
                <c:pt idx="1">
                  <c:v>140430</c:v>
                </c:pt>
                <c:pt idx="2">
                  <c:v>7453.4880000000003</c:v>
                </c:pt>
                <c:pt idx="4">
                  <c:v>10499.999999999998</c:v>
                </c:pt>
              </c:numCache>
            </c:numRef>
          </c:val>
          <c:extLst>
            <c:ext xmlns:c16="http://schemas.microsoft.com/office/drawing/2014/chart" uri="{C3380CC4-5D6E-409C-BE32-E72D297353CC}">
              <c16:uniqueId val="{00000002-4F66-4658-BA42-87C2A6A93393}"/>
            </c:ext>
          </c:extLst>
        </c:ser>
        <c:ser>
          <c:idx val="3"/>
          <c:order val="3"/>
          <c:tx>
            <c:strRef>
              <c:f>'Fig6'!$E$28:$E$29</c:f>
              <c:strCache>
                <c:ptCount val="1"/>
                <c:pt idx="0">
                  <c:v>Capital</c:v>
                </c:pt>
              </c:strCache>
            </c:strRef>
          </c:tx>
          <c:spPr>
            <a:solidFill>
              <a:schemeClr val="accent4"/>
            </a:solidFill>
            <a:ln>
              <a:noFill/>
            </a:ln>
            <a:effectLst/>
          </c:spPr>
          <c:invertIfNegative val="0"/>
          <c:cat>
            <c:strRef>
              <c:f>'Fig6'!$A$30:$A$35</c:f>
              <c:strCache>
                <c:ptCount val="5"/>
                <c:pt idx="0">
                  <c:v>Clinical care</c:v>
                </c:pt>
                <c:pt idx="1">
                  <c:v>Training</c:v>
                </c:pt>
                <c:pt idx="2">
                  <c:v>Community engagement</c:v>
                </c:pt>
                <c:pt idx="3">
                  <c:v>Preparation</c:v>
                </c:pt>
                <c:pt idx="4">
                  <c:v>M&amp;E</c:v>
                </c:pt>
              </c:strCache>
            </c:strRef>
          </c:cat>
          <c:val>
            <c:numRef>
              <c:f>'Fig6'!$E$30:$E$35</c:f>
              <c:numCache>
                <c:formatCode>#,##0</c:formatCode>
                <c:ptCount val="5"/>
                <c:pt idx="0">
                  <c:v>36828.813724486106</c:v>
                </c:pt>
                <c:pt idx="1">
                  <c:v>8200</c:v>
                </c:pt>
                <c:pt idx="2">
                  <c:v>9954.3820000000014</c:v>
                </c:pt>
                <c:pt idx="3">
                  <c:v>12450</c:v>
                </c:pt>
                <c:pt idx="4">
                  <c:v>500.00000000000006</c:v>
                </c:pt>
              </c:numCache>
            </c:numRef>
          </c:val>
          <c:extLst>
            <c:ext xmlns:c16="http://schemas.microsoft.com/office/drawing/2014/chart" uri="{C3380CC4-5D6E-409C-BE32-E72D297353CC}">
              <c16:uniqueId val="{00000003-4F66-4658-BA42-87C2A6A93393}"/>
            </c:ext>
          </c:extLst>
        </c:ser>
        <c:dLbls>
          <c:showLegendKey val="0"/>
          <c:showVal val="0"/>
          <c:showCatName val="0"/>
          <c:showSerName val="0"/>
          <c:showPercent val="0"/>
          <c:showBubbleSize val="0"/>
        </c:dLbls>
        <c:gapWidth val="21"/>
        <c:overlap val="100"/>
        <c:axId val="1850905280"/>
        <c:axId val="1850906992"/>
      </c:barChart>
      <c:catAx>
        <c:axId val="18509052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50906992"/>
        <c:crosses val="autoZero"/>
        <c:auto val="1"/>
        <c:lblAlgn val="ctr"/>
        <c:lblOffset val="100"/>
        <c:noMultiLvlLbl val="0"/>
      </c:catAx>
      <c:valAx>
        <c:axId val="185090699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Ghana  Cedis (2024)</a:t>
                </a:r>
              </a:p>
            </c:rich>
          </c:tx>
          <c:layout>
            <c:manualLayout>
              <c:xMode val="edge"/>
              <c:yMode val="edge"/>
              <c:x val="1.9870854277494059E-2"/>
              <c:y val="0.27399087296914304"/>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50905280"/>
        <c:crosses val="autoZero"/>
        <c:crossBetween val="between"/>
      </c:valAx>
      <c:spPr>
        <a:noFill/>
        <a:ln>
          <a:noFill/>
        </a:ln>
        <a:effectLst/>
      </c:spPr>
    </c:plotArea>
    <c:legend>
      <c:legendPos val="r"/>
      <c:layout>
        <c:manualLayout>
          <c:xMode val="edge"/>
          <c:yMode val="edge"/>
          <c:x val="0.75754871964113768"/>
          <c:y val="0.28899714232848833"/>
          <c:w val="0.23080217178233667"/>
          <c:h val="0.3909525670279979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extLst>
    <c:ext xmlns:c14="http://schemas.microsoft.com/office/drawing/2007/8/2/chart" uri="{781A3756-C4B2-4CAC-9D66-4F8BD8637D16}">
      <c14:pivotOptions>
        <c14:dropZoneFilter val="1"/>
        <c14:dropZoneCategories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99DDEC4CC785745A2612782BBE9902C" ma:contentTypeVersion="21" ma:contentTypeDescription="Create a new document." ma:contentTypeScope="" ma:versionID="2c2e3a761e8210e0c1c01e375c25207d">
  <xsd:schema xmlns:xsd="http://www.w3.org/2001/XMLSchema" xmlns:xs="http://www.w3.org/2001/XMLSchema" xmlns:p="http://schemas.microsoft.com/office/2006/metadata/properties" xmlns:ns2="6a164dda-3779-4169-b957-e287451f6523" xmlns:ns3="f5707573-cfe0-4c17-8a36-264eab6712bf" xmlns:ns4="b4da8bf4-2330-411c-8891-96f09b06dff6" targetNamespace="http://schemas.microsoft.com/office/2006/metadata/properties" ma:root="true" ma:fieldsID="feb48e6152df10daa7ffcd6b53698792" ns2:_="" ns3:_="" ns4:_="">
    <xsd:import namespace="6a164dda-3779-4169-b957-e287451f6523"/>
    <xsd:import namespace="f5707573-cfe0-4c17-8a36-264eab6712bf"/>
    <xsd:import namespace="b4da8bf4-2330-411c-8891-96f09b06dff6"/>
    <xsd:element name="properties">
      <xsd:complexType>
        <xsd:sequence>
          <xsd:element name="documentManagement">
            <xsd:complexType>
              <xsd:all>
                <xsd:element ref="ns2:Visibility"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ServiceLocation" minOccurs="0"/>
                <xsd:element ref="ns3:MediaLengthInSeconds" minOccurs="0"/>
                <xsd:element ref="ns4:SharedWithUsers" minOccurs="0"/>
                <xsd:element ref="ns4:SharedWithDetails" minOccurs="0"/>
                <xsd:element ref="ns3:lcf76f155ced4ddcb4097134ff3c332f" minOccurs="0"/>
                <xsd:element ref="ns2:TaxCatchAll" minOccurs="0"/>
                <xsd:element ref="ns3:MediaServiceObjectDetectorVersions" minOccurs="0"/>
                <xsd:element ref="ns3:MediaServiceSearchProperties" minOccurs="0"/>
                <xsd:element ref="ns3:reviewcomme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164dda-3779-4169-b957-e287451f6523" elementFormDefault="qualified">
    <xsd:import namespace="http://schemas.microsoft.com/office/2006/documentManagement/types"/>
    <xsd:import namespace="http://schemas.microsoft.com/office/infopath/2007/PartnerControls"/>
    <xsd:element name="Visibility" ma:index="2" nillable="true" ma:displayName="Visibility" ma:default="Internal" ma:description="Items that should be available externally should be marked &lt;strong&gt;External&lt;/strong&gt;" ma:format="RadioButtons" ma:internalName="Visibility">
      <xsd:simpleType>
        <xsd:restriction base="dms:Choice">
          <xsd:enumeration value="Internal"/>
          <xsd:enumeration value="External"/>
        </xsd:restriction>
      </xsd:simpleType>
    </xsd:element>
    <xsd:element name="TaxCatchAll" ma:index="24" nillable="true" ma:displayName="Taxonomy Catch All Column" ma:hidden="true" ma:list="{44e06391-1894-40ba-bcc5-09b78a8fc2ac}" ma:internalName="TaxCatchAll" ma:showField="CatchAllData" ma:web="b4da8bf4-2330-411c-8891-96f09b06df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5707573-cfe0-4c17-8a36-264eab6712bf" elementFormDefault="qualified">
    <xsd:import namespace="http://schemas.microsoft.com/office/2006/documentManagement/types"/>
    <xsd:import namespace="http://schemas.microsoft.com/office/infopath/2007/PartnerControls"/>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AutoKeyPoints" ma:index="11" nillable="true" ma:displayName="MediaServiceAutoKeyPoints" ma:hidden="true" ma:internalName="MediaServiceAutoKeyPoints" ma:readOnly="true">
      <xsd:simpleType>
        <xsd:restriction base="dms:Note"/>
      </xsd:simpleType>
    </xsd:element>
    <xsd:element name="MediaServiceKeyPoints" ma:index="12" nillable="true" ma:displayName="KeyPoints" ma:internalName="MediaServiceKeyPoints" ma:readOnly="true">
      <xsd:simpleType>
        <xsd:restriction base="dms:Note">
          <xsd:maxLength value="255"/>
        </xsd:restriction>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8207403b-203c-4ed3-95cd-88a8521891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reviewcomments" ma:index="27" nillable="true" ma:displayName="review comments" ma:default="1" ma:format="Dropdown" ma:internalName="reviewcomment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4da8bf4-2330-411c-8891-96f09b06dff6" elementFormDefault="qualified">
    <xsd:import namespace="http://schemas.microsoft.com/office/2006/documentManagement/types"/>
    <xsd:import namespace="http://schemas.microsoft.com/office/infopath/2007/PartnerControls"/>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8207403b-203c-4ed3-95cd-88a852189123" ContentTypeId="0x01"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6a164dda-3779-4169-b957-e287451f6523" xsi:nil="true"/>
    <reviewcomments xmlns="f5707573-cfe0-4c17-8a36-264eab6712bf">true</reviewcomments>
    <lcf76f155ced4ddcb4097134ff3c332f xmlns="f5707573-cfe0-4c17-8a36-264eab6712bf">
      <Terms xmlns="http://schemas.microsoft.com/office/infopath/2007/PartnerControls"/>
    </lcf76f155ced4ddcb4097134ff3c332f>
    <Visibility xmlns="6a164dda-3779-4169-b957-e287451f6523">Internal</Visibility>
  </documentManagement>
</p:properties>
</file>

<file path=customXml/itemProps1.xml><?xml version="1.0" encoding="utf-8"?>
<ds:datastoreItem xmlns:ds="http://schemas.openxmlformats.org/officeDocument/2006/customXml" ds:itemID="{2C1E9BC5-A4FF-4730-B118-83B79D19C68D}"/>
</file>

<file path=customXml/itemProps2.xml><?xml version="1.0" encoding="utf-8"?>
<ds:datastoreItem xmlns:ds="http://schemas.openxmlformats.org/officeDocument/2006/customXml" ds:itemID="{5BE7A469-9E49-443E-A027-10C3107A50B1}"/>
</file>

<file path=customXml/itemProps3.xml><?xml version="1.0" encoding="utf-8"?>
<ds:datastoreItem xmlns:ds="http://schemas.openxmlformats.org/officeDocument/2006/customXml" ds:itemID="{9DED4BDD-3753-48F9-BC45-D6D19F779048}"/>
</file>

<file path=customXml/itemProps4.xml><?xml version="1.0" encoding="utf-8"?>
<ds:datastoreItem xmlns:ds="http://schemas.openxmlformats.org/officeDocument/2006/customXml" ds:itemID="{D7A0248F-665C-46C2-A683-3A914998C280}"/>
</file>

<file path=docProps/app.xml><?xml version="1.0" encoding="utf-8"?>
<Properties xmlns="http://schemas.openxmlformats.org/officeDocument/2006/extended-properties" xmlns:vt="http://schemas.openxmlformats.org/officeDocument/2006/docPropsVTypes">
  <Template>Normal</Template>
  <TotalTime>0</TotalTime>
  <Pages>10</Pages>
  <Words>1661</Words>
  <Characters>9469</Characters>
  <Application>Microsoft Office Word</Application>
  <DocSecurity>0</DocSecurity>
  <Lines>78</Lines>
  <Paragraphs>22</Paragraphs>
  <ScaleCrop>false</ScaleCrop>
  <Company/>
  <LinksUpToDate>false</LinksUpToDate>
  <CharactersWithSpaces>11108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Stefan Witek-McManus</dc:creator>
  <cp:keywords/>
  <dc:description/>
  <cp:lastModifiedBy>Stefan Witek-McManus</cp:lastModifiedBy>
  <cp:revision>1</cp:revision>
  <dcterms:created xsi:type="dcterms:W3CDTF">2026-03-23T11:38:00Z</dcterms:created>
  <dcterms:modified xsi:type="dcterms:W3CDTF">2026-03-23T11:39:00Z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0x010100399DDEC4CC785745A2612782BBE9902C</vt:lpwstr>
  </property>
</Properties>
</file>