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15FC-D5AA-5993-8A16-EA80E56FF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853E9-97EB-0A15-18FB-26994B911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3EFAD-20D2-3E4D-0CB2-B65F27EE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6C27E-3AAE-FA41-CD3C-B4483C17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C69C6-ECCD-A935-6812-D8298C7F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8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5A83-FE2B-FE03-0510-F55183FF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1FC13-66B9-AC6F-97DC-4E05E70DA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E500B-FDB7-E797-A67C-D7FFF0A5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27927-CED2-7C7D-7F51-8A55833B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4D7B8-4C64-EF45-C735-D62B657E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0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1AA3B5-A34F-1205-FC6F-F52663E05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81727-F6A4-0AA4-C018-D4559461C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5EF66-FF31-CC28-3232-BA89789A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68EC7-80FE-0AE8-9C7B-66086FB45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C4572-865E-15A2-2EFE-14AB16FE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4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88D9-A3B1-8E36-203E-B3208797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C1BAB-C05D-4F19-BE25-C3A5CBDFA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F1C09-E75B-DFEA-C527-7A8A2FF2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41D74-7328-0D5A-803B-D7648CCA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29442-76EC-5122-8990-D6F7B3C2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6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B3EBC-92B6-7944-F117-827E932C0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213F2-6FFE-FFCB-E39E-E483A41C6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795EA-CA61-A568-AFD5-E1A7FF76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92EC-554B-B97E-BDBA-EDB7FE46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421AA-13A2-E1CB-0821-C9ED4BCB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4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596C2-0BC0-E269-363C-D3A26835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5819-75AC-C2B7-8FF9-D0DB516E9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168C4-ED12-7CC4-197D-64E91859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9D31A-AFF9-CB7F-865A-8EE20491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CD205-A40D-C626-91F4-C3CC2968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C1CDA-6E71-1465-F540-F0EF2617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D344-FCDF-E086-A9C2-F12D41F0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9AEFF-7DAC-D2E0-4A38-13D8EA095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B07CA-C896-25DA-B7D1-BDABAACE0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CFA91-64F7-3B30-6B44-4EA3822BC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F130B-6212-0698-E44C-7A01DE399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1DA972-D820-98B9-A5CD-1231A59F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E25D22-63F6-8EE6-6090-F036D8EB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50CFA5-6A9E-D578-5C20-FA7029BC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B18E1-8849-8D7E-9851-FDB288B4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80FED-5F4E-4C39-E7FC-61A18319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33EC7-F106-EE52-CAB1-85BA8E9A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D39E1-13E8-05CC-7569-70C612E83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9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3BD332-F11B-DEF5-3B7D-954809E7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10B9E-A5FD-0E44-074C-0AC462EF3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D3B6F-953A-7F55-CB78-2A31A891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3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57BE-A49D-689D-EBAD-032D5C71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68FD-AF29-FE55-D2C3-CCE56D99F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D10D81-F0E7-3ABB-6857-D32BC06B5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5E8C7-18C1-A051-7D7E-CAA44BAE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B7F77-D74E-1CC6-2E23-655A6A41B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79131-E655-9DC2-FFD8-0790218A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7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888E-387C-52FB-1C95-2CCF7101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80D3A6-72DC-C2DB-349B-524B667D9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7484B-0E68-77D1-455A-92E097E88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E7D24-DA3B-8D30-2DDD-6D941EFA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5FA7A-2AD9-2CED-8FD6-7E4C6C85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7B46A-CE5F-B39D-FFF5-CA3675A6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8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813B7-2EB2-6D2E-8D93-A0C9B002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9400B-F2DE-4A82-B6B3-5E4846530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032EE-8366-1F60-DB68-DB2647B885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2408-3D65-C942-81AB-24B69128C7A7}" type="datetimeFigureOut">
              <a:rPr lang="en-US" smtClean="0"/>
              <a:t>12/20/22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97BE2-5DE2-4031-8733-E53C997C6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AF6CE-984D-3847-E2D9-2E2BB7217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7D87C-CDA8-4943-AB15-D5E42BD0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E78B07-7D07-A51A-21AD-979F24455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731943"/>
              </p:ext>
            </p:extLst>
          </p:nvPr>
        </p:nvGraphicFramePr>
        <p:xfrm>
          <a:off x="1047390" y="708917"/>
          <a:ext cx="2363631" cy="5120640"/>
        </p:xfrm>
        <a:graphic>
          <a:graphicData uri="http://schemas.openxmlformats.org/drawingml/2006/table">
            <a:tbl>
              <a:tblPr/>
              <a:tblGrid>
                <a:gridCol w="550690">
                  <a:extLst>
                    <a:ext uri="{9D8B030D-6E8A-4147-A177-3AD203B41FA5}">
                      <a16:colId xmlns:a16="http://schemas.microsoft.com/office/drawing/2014/main" val="3547997200"/>
                    </a:ext>
                  </a:extLst>
                </a:gridCol>
                <a:gridCol w="1812941">
                  <a:extLst>
                    <a:ext uri="{9D8B030D-6E8A-4147-A177-3AD203B41FA5}">
                      <a16:colId xmlns:a16="http://schemas.microsoft.com/office/drawing/2014/main" val="1590582246"/>
                    </a:ext>
                  </a:extLst>
                </a:gridCol>
              </a:tblGrid>
              <a:tr h="96696">
                <a:tc>
                  <a:txBody>
                    <a:bodyPr/>
                    <a:lstStyle/>
                    <a:p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50701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141Pr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Symbol" pitchFamily="2" charset="2"/>
                        </a:rPr>
                        <a:t>a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SMA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339648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142Nd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CD56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174847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143Nd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Vimentin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994502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144Nd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EpCAM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3392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145Nd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n-GB" sz="120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806481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146Nd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CD16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082385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147Sm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CD64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160937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148 Nd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Pan Keratin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567959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149Sm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CD15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092683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150Nd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TMPRSS2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4011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151Eu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CD200R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702707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152Sm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Pan membrane*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886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153Eu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GB" sz="1200" dirty="0">
                          <a:effectLst/>
                          <a:latin typeface="Symbol" pitchFamily="2" charset="2"/>
                        </a:rPr>
                        <a:t>a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067264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154Sm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CD45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323333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155Gd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FoxP3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422363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156Gd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CD4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731902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157Gd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n-GB" sz="120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116477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158Gd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Ecadherin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941484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159Tb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CD68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54462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160Gd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PF4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38998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161Dy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CD20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93791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162Dy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CD8a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497101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163Dy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CD14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66374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164Dy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CD161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529479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165Ho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ACE2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2523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7EA0DF-9871-068A-EAE6-F59A473CA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89506"/>
              </p:ext>
            </p:extLst>
          </p:nvPr>
        </p:nvGraphicFramePr>
        <p:xfrm>
          <a:off x="3591674" y="708917"/>
          <a:ext cx="2363631" cy="3302353"/>
        </p:xfrm>
        <a:graphic>
          <a:graphicData uri="http://schemas.openxmlformats.org/drawingml/2006/table">
            <a:tbl>
              <a:tblPr/>
              <a:tblGrid>
                <a:gridCol w="550690">
                  <a:extLst>
                    <a:ext uri="{9D8B030D-6E8A-4147-A177-3AD203B41FA5}">
                      <a16:colId xmlns:a16="http://schemas.microsoft.com/office/drawing/2014/main" val="2777064875"/>
                    </a:ext>
                  </a:extLst>
                </a:gridCol>
                <a:gridCol w="1812941">
                  <a:extLst>
                    <a:ext uri="{9D8B030D-6E8A-4147-A177-3AD203B41FA5}">
                      <a16:colId xmlns:a16="http://schemas.microsoft.com/office/drawing/2014/main" val="3276848136"/>
                    </a:ext>
                  </a:extLst>
                </a:gridCol>
              </a:tblGrid>
              <a:tr h="193393">
                <a:tc>
                  <a:txBody>
                    <a:bodyPr/>
                    <a:lstStyle/>
                    <a:p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067028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166Er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n-GB" sz="120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278837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167Er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Granzyme B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920095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168Er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Ki67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805392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169Tm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Collagen I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458244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170Er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CD3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835090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171Yb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Histone 3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299001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172Yb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CD31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204490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173Yb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CD45RO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68108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174Yb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n-GB" sz="120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563207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175Lu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br>
                        <a:rPr lang="en-GB" sz="120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357952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176Yb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br>
                        <a:rPr lang="en-GB" sz="1200" dirty="0">
                          <a:effectLst/>
                          <a:latin typeface="Calibri" panose="020F0502020204030204" pitchFamily="34" charset="0"/>
                        </a:rPr>
                      </a:br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183284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191Ir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DNA dye 1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97746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</a:rPr>
                        <a:t>193Ir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DNA dye 3</a:t>
                      </a:r>
                    </a:p>
                  </a:txBody>
                  <a:tcPr marL="16788" marR="16788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0667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D1DEEA-27DC-FFBB-D38E-486257901FE5}"/>
              </a:ext>
            </a:extLst>
          </p:cNvPr>
          <p:cNvSpPr txBox="1"/>
          <p:nvPr/>
        </p:nvSpPr>
        <p:spPr>
          <a:xfrm>
            <a:off x="3591674" y="4119937"/>
            <a:ext cx="23705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Table S5 </a:t>
            </a:r>
            <a:r>
              <a:rPr lang="en-US" sz="1400" dirty="0"/>
              <a:t>Panel 1 metal-tagged</a:t>
            </a:r>
          </a:p>
          <a:p>
            <a:r>
              <a:rPr lang="en-US" sz="1400" dirty="0"/>
              <a:t>antibody panel for sentinel</a:t>
            </a:r>
          </a:p>
          <a:p>
            <a:r>
              <a:rPr lang="en-US" sz="1400" dirty="0"/>
              <a:t>cohort</a:t>
            </a:r>
          </a:p>
        </p:txBody>
      </p:sp>
    </p:spTree>
    <p:extLst>
      <p:ext uri="{BB962C8B-B14F-4D97-AF65-F5344CB8AC3E}">
        <p14:creationId xmlns:p14="http://schemas.microsoft.com/office/powerpoint/2010/main" val="127033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</Words>
  <Application>Microsoft Macintosh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Ho, Ling-Pei (RTH) OUH</dc:creator>
  <cp:lastModifiedBy>Ho, Ling-Pei (RTH) OUH</cp:lastModifiedBy>
  <cp:revision>1</cp:revision>
  <dcterms:created xsi:type="dcterms:W3CDTF">2022-12-20T14:07:10Z</dcterms:created>
  <dcterms:modified xsi:type="dcterms:W3CDTF">2022-12-20T14:09:55Z</dcterms:modified>
</cp:coreProperties>
</file>