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17" r:id="rId2"/>
    <p:sldId id="272" r:id="rId3"/>
    <p:sldId id="514" r:id="rId4"/>
    <p:sldId id="510" r:id="rId5"/>
    <p:sldId id="52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06E6361-7122-182B-D87A-BDAB3AFFC635}" name="Paul Licciardi" initials="PL" userId="Paul Licciardi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 Licciardi" initials="PL" lastIdx="4" clrIdx="0">
    <p:extLst>
      <p:ext uri="{19B8F6BF-5375-455C-9EA6-DF929625EA0E}">
        <p15:presenceInfo xmlns:p15="http://schemas.microsoft.com/office/powerpoint/2012/main" userId="S::paul.licciardi@mcri.edu.au::8fb526a4-9ac4-4736-ba52-972486cb70b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6" d="100"/>
          <a:sy n="66" d="100"/>
        </p:scale>
        <p:origin x="61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5D404-C8FF-4F36-A810-5094B35EEC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873693-3FBC-491C-82A2-7CA6841272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E00BC9-31D5-4B5B-8A18-020BE25B5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9B125-CF40-43D9-9886-9503664D9423}" type="datetimeFigureOut">
              <a:rPr lang="en-AU" smtClean="0"/>
              <a:t>11/08/2022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4BEFB6-853B-4CEE-B1BA-727710021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5F0797-E059-4485-9712-B9970D38D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D6BB8-5CF4-46AC-8B60-371E49EDA8D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70533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739B8-A349-420A-B8D9-447735374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3690E5-01C1-4D6E-82CE-98C73685C1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FC59E3-E3C9-4CA1-8B6A-3F92AD516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9B125-CF40-43D9-9886-9503664D9423}" type="datetimeFigureOut">
              <a:rPr lang="en-AU" smtClean="0"/>
              <a:t>11/08/2022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632A67-ACA6-46FE-B2DD-2D6F61703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FC22EB-1304-4BCB-807D-843040442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D6BB8-5CF4-46AC-8B60-371E49EDA8D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31599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55CA56-9E4A-4232-9D5D-14300845ED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EB9788-6AF1-4A50-9BE4-DE156CC527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2877C0-5C9A-459C-8882-3D6EAD1B8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9B125-CF40-43D9-9886-9503664D9423}" type="datetimeFigureOut">
              <a:rPr lang="en-AU" smtClean="0"/>
              <a:t>11/08/2022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092E82-39EE-4AC1-A112-75E3439A6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D41CDC-F3C9-435F-B714-85FD6016B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D6BB8-5CF4-46AC-8B60-371E49EDA8D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04295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637CA-8D07-4A8A-9081-EA75FE158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CFB38-B9CB-4E02-B02D-8B6EF02B2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91E4C5-35A4-4DC5-B6EF-77D74E407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9B125-CF40-43D9-9886-9503664D9423}" type="datetimeFigureOut">
              <a:rPr lang="en-AU" smtClean="0"/>
              <a:t>11/08/2022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81EC16-F66F-490B-93A5-D30C423BF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CBB7D6-8B9E-4C5C-BFFE-92CE5F162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D6BB8-5CF4-46AC-8B60-371E49EDA8D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72620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A0DF3-5B7C-47A3-9690-783B58EC4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EE654C-CE03-4119-92C5-54569DB7E8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F9BCA8-FD12-4129-B381-6F04EDF98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9B125-CF40-43D9-9886-9503664D9423}" type="datetimeFigureOut">
              <a:rPr lang="en-AU" smtClean="0"/>
              <a:t>11/08/2022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80A228-B221-45A2-91F4-58A7F151C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6AE0F-E015-4258-9DED-74C09AD11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D6BB8-5CF4-46AC-8B60-371E49EDA8D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40447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9CAF5-AD5B-4E96-875C-B93B80321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02E08A-D084-468C-BC49-CA91AAC0FB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B4646F-960F-47C9-AE1D-344CCBF2E3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135551-7300-46C2-87A7-A6249CA84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9B125-CF40-43D9-9886-9503664D9423}" type="datetimeFigureOut">
              <a:rPr lang="en-AU" smtClean="0"/>
              <a:t>11/08/2022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B145C4-2B76-4876-9F96-4C2B91AED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19EB46-B8C9-46A3-BBC0-F14CC4679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D6BB8-5CF4-46AC-8B60-371E49EDA8D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2649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8D5A8-7AA7-47EC-A60B-112FB7810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CD4CAF-3755-4C66-9ECC-2F7362530B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DD9E1F-6762-4252-BA61-67A9C2F45F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A61A25-570C-41A1-9A1A-D526DB1D6D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BA36D8-E0F9-47D1-B95A-23B55DF5BE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8B4C7A-FB2E-45A2-A7C9-1E1EEE0A6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9B125-CF40-43D9-9886-9503664D9423}" type="datetimeFigureOut">
              <a:rPr lang="en-AU" smtClean="0"/>
              <a:t>11/08/2022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4E3FC0-007B-47DF-B5F3-D2C6F5C51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2F645C-3668-42C3-84DF-2295D5272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D6BB8-5CF4-46AC-8B60-371E49EDA8D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60422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0EB80-16A0-4E12-BB18-8031712B4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DD1F41-3EDB-4217-ABC3-6EB4C0117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9B125-CF40-43D9-9886-9503664D9423}" type="datetimeFigureOut">
              <a:rPr lang="en-AU" smtClean="0"/>
              <a:t>11/08/2022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A090F5-E5BA-473F-8A70-C78FC4E4A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D00364-D74C-4FC9-8E50-F22618388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D6BB8-5CF4-46AC-8B60-371E49EDA8D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9505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F0DA21-8C0E-4A88-BBB1-046728B88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9B125-CF40-43D9-9886-9503664D9423}" type="datetimeFigureOut">
              <a:rPr lang="en-AU" smtClean="0"/>
              <a:t>11/08/2022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A053DF-4891-4803-8CFA-FD7935ADD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DEC412-D4EC-440C-B929-FCDFBCC7B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D6BB8-5CF4-46AC-8B60-371E49EDA8D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81535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E37B5-4B0C-4816-99A1-DF51FAB14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368ED6-49BB-4C56-AACA-276ABCD6D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01BD01-3184-4A8F-8494-9363CF11EA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8501A2-8E41-467B-9643-DBDEA1D65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9B125-CF40-43D9-9886-9503664D9423}" type="datetimeFigureOut">
              <a:rPr lang="en-AU" smtClean="0"/>
              <a:t>11/08/2022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E5134A-DB85-4553-91C6-9FA48DA18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66DB2C-B32E-4A0F-AA62-92EA9BED4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D6BB8-5CF4-46AC-8B60-371E49EDA8D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11314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EBCD5-8186-4F65-AA0F-8E6C21494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655758-DAA0-4FA7-9878-361301F1BC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CE5598-5571-4C26-AFE2-2637A98325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90A21C-BAFC-4DA0-A233-D615CCD11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9B125-CF40-43D9-9886-9503664D9423}" type="datetimeFigureOut">
              <a:rPr lang="en-AU" smtClean="0"/>
              <a:t>11/08/2022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BD3D46-1959-43D3-92F8-957B48617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7C7E46-C743-440F-9F23-666542F93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D6BB8-5CF4-46AC-8B60-371E49EDA8D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0912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29E8F9-EE51-4977-B328-E9EFC1332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0EBBA6-6AB1-4F7F-AEE1-AD54E73E5A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07E36B-9C61-4BCC-9BAE-A00434ECD0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9B125-CF40-43D9-9886-9503664D9423}" type="datetimeFigureOut">
              <a:rPr lang="en-AU" smtClean="0"/>
              <a:t>11/08/2022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35CF4B-7403-44D3-8669-8B005AE309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3CE69E-7145-4B29-B0FA-6EAB84E583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D6BB8-5CF4-46AC-8B60-371E49EDA8D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18282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B38A3538-BEC4-4841-8B3D-CA76628203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9492083"/>
              </p:ext>
            </p:extLst>
          </p:nvPr>
        </p:nvGraphicFramePr>
        <p:xfrm>
          <a:off x="3482717" y="164103"/>
          <a:ext cx="7635225" cy="65297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rism 9" r:id="rId2" imgW="3501960" imgH="2996121" progId="Prism9.Document">
                  <p:embed/>
                </p:oleObj>
              </mc:Choice>
              <mc:Fallback>
                <p:oleObj name="Prism 9" r:id="rId2" imgW="3501960" imgH="2996121" progId="Prism9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482717" y="164103"/>
                        <a:ext cx="7635225" cy="65297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18B4F3AE-F7D1-4D4A-84D2-7C11416D155F}"/>
              </a:ext>
            </a:extLst>
          </p:cNvPr>
          <p:cNvSpPr txBox="1"/>
          <p:nvPr/>
        </p:nvSpPr>
        <p:spPr>
          <a:xfrm>
            <a:off x="513760" y="474021"/>
            <a:ext cx="26068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/>
              <a:t>Extended data, Figure 1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3945920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E71FE77-D03B-4EA7-922C-CA799A32EDFA}"/>
              </a:ext>
            </a:extLst>
          </p:cNvPr>
          <p:cNvSpPr txBox="1"/>
          <p:nvPr/>
        </p:nvSpPr>
        <p:spPr>
          <a:xfrm>
            <a:off x="728869" y="734648"/>
            <a:ext cx="89383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000" b="1" dirty="0"/>
              <a:t>Extended data, Table 1: Baseline characteristics of children included in the analysis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870CC8FB-C698-4C7C-876F-996B55A2C1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264848"/>
              </p:ext>
            </p:extLst>
          </p:nvPr>
        </p:nvGraphicFramePr>
        <p:xfrm>
          <a:off x="728869" y="1348152"/>
          <a:ext cx="10614991" cy="4678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9635">
                  <a:extLst>
                    <a:ext uri="{9D8B030D-6E8A-4147-A177-3AD203B41FA5}">
                      <a16:colId xmlns:a16="http://schemas.microsoft.com/office/drawing/2014/main" val="996176927"/>
                    </a:ext>
                  </a:extLst>
                </a:gridCol>
                <a:gridCol w="1881809">
                  <a:extLst>
                    <a:ext uri="{9D8B030D-6E8A-4147-A177-3AD203B41FA5}">
                      <a16:colId xmlns:a16="http://schemas.microsoft.com/office/drawing/2014/main" val="151314092"/>
                    </a:ext>
                  </a:extLst>
                </a:gridCol>
                <a:gridCol w="1669774">
                  <a:extLst>
                    <a:ext uri="{9D8B030D-6E8A-4147-A177-3AD203B41FA5}">
                      <a16:colId xmlns:a16="http://schemas.microsoft.com/office/drawing/2014/main" val="2868707172"/>
                    </a:ext>
                  </a:extLst>
                </a:gridCol>
                <a:gridCol w="1404730">
                  <a:extLst>
                    <a:ext uri="{9D8B030D-6E8A-4147-A177-3AD203B41FA5}">
                      <a16:colId xmlns:a16="http://schemas.microsoft.com/office/drawing/2014/main" val="1768246943"/>
                    </a:ext>
                  </a:extLst>
                </a:gridCol>
                <a:gridCol w="1789043">
                  <a:extLst>
                    <a:ext uri="{9D8B030D-6E8A-4147-A177-3AD203B41FA5}">
                      <a16:colId xmlns:a16="http://schemas.microsoft.com/office/drawing/2014/main" val="14903585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Waves</a:t>
                      </a:r>
                    </a:p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Wuhan </a:t>
                      </a:r>
                    </a:p>
                    <a:p>
                      <a:r>
                        <a:rPr lang="en-AU" dirty="0"/>
                        <a:t>(May 2020- Aug 2020)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Delta </a:t>
                      </a:r>
                    </a:p>
                    <a:p>
                      <a:r>
                        <a:rPr lang="en-AU" dirty="0"/>
                        <a:t>(July 2021-Dec 2021)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Omicron </a:t>
                      </a:r>
                    </a:p>
                    <a:p>
                      <a:r>
                        <a:rPr lang="en-AU" dirty="0"/>
                        <a:t>(Jan 2022 onwards)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Vaccinated plus Omicron 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2054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Number of participants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230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Age, median (IQR), 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4 (2-9)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4 (2-7)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3 (1-3)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 (7-14)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10203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Sex, female, N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21 (37.5%)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17 (48.6%)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7 (43.8%)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 (50.0%)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6621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Median time post-PCR diagnosis, days (IQR)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40 (31-48)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34 (31-40)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31 </a:t>
                      </a:r>
                      <a:r>
                        <a:rPr lang="en-AU"/>
                        <a:t>(23-37)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31 (28-43)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40335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Number of participants with breakthrough infection following each vaccine dose (N) (Median time of infection since last vaccine dose)</a:t>
                      </a:r>
                    </a:p>
                    <a:p>
                      <a:r>
                        <a:rPr lang="en-US" dirty="0"/>
                        <a:t>1</a:t>
                      </a:r>
                    </a:p>
                    <a:p>
                      <a:r>
                        <a:rPr lang="en-US" dirty="0"/>
                        <a:t>2</a:t>
                      </a:r>
                    </a:p>
                    <a:p>
                      <a:r>
                        <a:rPr lang="en-US" dirty="0"/>
                        <a:t>Booster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-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-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-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AU" dirty="0"/>
                    </a:p>
                    <a:p>
                      <a:endParaRPr lang="en-AU" dirty="0"/>
                    </a:p>
                    <a:p>
                      <a:endParaRPr lang="en-AU" dirty="0"/>
                    </a:p>
                    <a:p>
                      <a:r>
                        <a:rPr lang="en-AU" dirty="0"/>
                        <a:t>N=7 (23 days)</a:t>
                      </a:r>
                    </a:p>
                    <a:p>
                      <a:r>
                        <a:rPr lang="en-AU" dirty="0"/>
                        <a:t>N=15 (106 days)</a:t>
                      </a:r>
                    </a:p>
                    <a:p>
                      <a:r>
                        <a:rPr lang="en-AU" dirty="0"/>
                        <a:t>N=2 (87 days)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40794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4662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194FABF-33B4-42D3-B89B-B436E96E193E}"/>
              </a:ext>
            </a:extLst>
          </p:cNvPr>
          <p:cNvSpPr txBox="1"/>
          <p:nvPr/>
        </p:nvSpPr>
        <p:spPr>
          <a:xfrm>
            <a:off x="555409" y="707274"/>
            <a:ext cx="26957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/>
              <a:t>Extended data, Figure 2</a:t>
            </a:r>
            <a:endParaRPr lang="en-AU" sz="2400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1869685D-68C0-4CF1-B7E9-1AD23C01CA7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4253020"/>
              </p:ext>
            </p:extLst>
          </p:nvPr>
        </p:nvGraphicFramePr>
        <p:xfrm>
          <a:off x="3545352" y="707274"/>
          <a:ext cx="8318522" cy="56499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rism 9" r:id="rId2" imgW="4473246" imgH="3038620" progId="Prism9.Document">
                  <p:embed/>
                </p:oleObj>
              </mc:Choice>
              <mc:Fallback>
                <p:oleObj name="Prism 9" r:id="rId2" imgW="4473246" imgH="3038620" progId="Prism9.Document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DF41591B-01B8-429E-A101-F3F164BA515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545352" y="707274"/>
                        <a:ext cx="8318522" cy="56499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57399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81FBE36-D976-4DD3-AB93-EE3DC147D75E}"/>
              </a:ext>
            </a:extLst>
          </p:cNvPr>
          <p:cNvSpPr txBox="1"/>
          <p:nvPr/>
        </p:nvSpPr>
        <p:spPr>
          <a:xfrm>
            <a:off x="904268" y="743605"/>
            <a:ext cx="27968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/>
              <a:t>Extended data, Figure 3</a:t>
            </a:r>
            <a:endParaRPr lang="en-AU" sz="2400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044F7E5E-EED8-4F13-A17F-05C47039A2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673327"/>
              </p:ext>
            </p:extLst>
          </p:nvPr>
        </p:nvGraphicFramePr>
        <p:xfrm>
          <a:off x="3701143" y="238553"/>
          <a:ext cx="7079538" cy="66194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rism 9" r:id="rId2" imgW="3558501" imgH="3328183" progId="Prism9.Document">
                  <p:embed/>
                </p:oleObj>
              </mc:Choice>
              <mc:Fallback>
                <p:oleObj name="Prism 9" r:id="rId2" imgW="3558501" imgH="3328183" progId="Prism9.Document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50BE75EF-D652-4A5B-86DA-EF1FB80E244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701143" y="238553"/>
                        <a:ext cx="7079538" cy="66194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82984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B04D8CB-8217-449C-AEB0-8FFD0AAFD042}"/>
              </a:ext>
            </a:extLst>
          </p:cNvPr>
          <p:cNvSpPr txBox="1"/>
          <p:nvPr/>
        </p:nvSpPr>
        <p:spPr>
          <a:xfrm>
            <a:off x="413256" y="359935"/>
            <a:ext cx="26347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/>
              <a:t>Extended data, Figure 4</a:t>
            </a:r>
            <a:endParaRPr lang="en-AU" sz="2400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4FD11107-3BBE-4DD6-8EBA-C94A527B972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967139"/>
              </p:ext>
            </p:extLst>
          </p:nvPr>
        </p:nvGraphicFramePr>
        <p:xfrm>
          <a:off x="205468" y="1190932"/>
          <a:ext cx="11573276" cy="54533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rism 8" r:id="rId2" imgW="6921448" imgH="3261195" progId="Prism8.Document">
                  <p:embed/>
                </p:oleObj>
              </mc:Choice>
              <mc:Fallback>
                <p:oleObj name="Prism 8" r:id="rId2" imgW="6921448" imgH="3261195" progId="Prism8.Document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B44EE3CF-086A-4E29-A245-3F98C9AD9DC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05468" y="1190932"/>
                        <a:ext cx="11573276" cy="54533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3252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4430</TotalTime>
  <Words>184</Words>
  <Application>Microsoft Office PowerPoint</Application>
  <PresentationFormat>Widescreen</PresentationFormat>
  <Paragraphs>59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Prism 9</vt:lpstr>
      <vt:lpstr>GraphPad Prism 8 Project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 Toh</dc:creator>
  <cp:lastModifiedBy>Ryan Toh</cp:lastModifiedBy>
  <cp:revision>53</cp:revision>
  <dcterms:created xsi:type="dcterms:W3CDTF">2022-05-18T04:04:03Z</dcterms:created>
  <dcterms:modified xsi:type="dcterms:W3CDTF">2022-08-11T10:32:20Z</dcterms:modified>
</cp:coreProperties>
</file>